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p:sldMasterIdLst>
    <p:sldMasterId id="2147483648" r:id="rId1"/>
    <p:sldMasterId id="2147483657" r:id="rId2"/>
  </p:sldMasterIdLst>
  <p:notesMasterIdLst>
    <p:notesMasterId r:id="rId31"/>
  </p:notesMasterIdLst>
  <p:handoutMasterIdLst>
    <p:handoutMasterId r:id="rId32"/>
  </p:handoutMasterIdLst>
  <p:sldIdLst>
    <p:sldId id="761" r:id="rId3"/>
    <p:sldId id="300" r:id="rId4"/>
    <p:sldId id="751" r:id="rId5"/>
    <p:sldId id="747" r:id="rId6"/>
    <p:sldId id="757" r:id="rId7"/>
    <p:sldId id="758" r:id="rId8"/>
    <p:sldId id="759" r:id="rId9"/>
    <p:sldId id="743" r:id="rId10"/>
    <p:sldId id="716" r:id="rId11"/>
    <p:sldId id="752" r:id="rId12"/>
    <p:sldId id="727" r:id="rId13"/>
    <p:sldId id="753" r:id="rId14"/>
    <p:sldId id="744" r:id="rId15"/>
    <p:sldId id="738" r:id="rId16"/>
    <p:sldId id="741" r:id="rId17"/>
    <p:sldId id="729" r:id="rId18"/>
    <p:sldId id="742" r:id="rId19"/>
    <p:sldId id="730" r:id="rId20"/>
    <p:sldId id="746" r:id="rId21"/>
    <p:sldId id="754" r:id="rId22"/>
    <p:sldId id="764" r:id="rId23"/>
    <p:sldId id="762" r:id="rId24"/>
    <p:sldId id="749" r:id="rId25"/>
    <p:sldId id="745" r:id="rId26"/>
    <p:sldId id="755" r:id="rId27"/>
    <p:sldId id="756" r:id="rId28"/>
    <p:sldId id="765" r:id="rId29"/>
    <p:sldId id="763" r:id="rId3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53B3B"/>
    <a:srgbClr val="245A24"/>
    <a:srgbClr val="D9ECFF"/>
    <a:srgbClr val="66FF99"/>
    <a:srgbClr val="C1E9C8"/>
    <a:srgbClr val="AFE3B8"/>
    <a:srgbClr val="C7EBCD"/>
    <a:srgbClr val="CDE5D8"/>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76" d="100"/>
          <a:sy n="76" d="100"/>
        </p:scale>
        <p:origin x="-1200" y="-112"/>
      </p:cViewPr>
      <p:guideLst>
        <p:guide orient="horz" pos="4224"/>
        <p:guide orient="horz" pos="2064"/>
        <p:guide orient="horz" pos="3984"/>
        <p:guide pos="2880"/>
        <p:guide pos="952"/>
        <p:guide pos="47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1" d="100"/>
          <a:sy n="71" d="100"/>
        </p:scale>
        <p:origin x="-313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2E349C6F-0D62-4644-B776-3F7FA8C33A4A}" type="datetime1">
              <a:rPr lang="en-US"/>
              <a:pPr/>
              <a:t>1/17/19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C2852CC0-B5D7-AA45-B49C-6065693228B9}" type="slidenum">
              <a:rPr lang="en-US"/>
              <a:pPr/>
              <a:t>‹#›</a:t>
            </a:fld>
            <a:endParaRPr lang="en-US"/>
          </a:p>
        </p:txBody>
      </p:sp>
    </p:spTree>
    <p:extLst>
      <p:ext uri="{BB962C8B-B14F-4D97-AF65-F5344CB8AC3E}">
        <p14:creationId xmlns:p14="http://schemas.microsoft.com/office/powerpoint/2010/main" val="78525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33A0058D-BD47-AC44-9907-1C4F182CC976}" type="datetime1">
              <a:rPr lang="en-US"/>
              <a:pPr/>
              <a:t>1/17/19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01EFCF39-45C7-794B-A8D4-A7AF8C616C8D}" type="slidenum">
              <a:rPr lang="en-US"/>
              <a:pPr/>
              <a:t>‹#›</a:t>
            </a:fld>
            <a:endParaRPr lang="en-US"/>
          </a:p>
        </p:txBody>
      </p:sp>
    </p:spTree>
    <p:extLst>
      <p:ext uri="{BB962C8B-B14F-4D97-AF65-F5344CB8AC3E}">
        <p14:creationId xmlns:p14="http://schemas.microsoft.com/office/powerpoint/2010/main" val="297859546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Calibri" charset="0"/>
              <a:ea typeface="ＭＳ Ｐゴシック" charset="0"/>
              <a:cs typeface="ＭＳ Ｐゴシック" charset="0"/>
            </a:endParaRPr>
          </a:p>
        </p:txBody>
      </p:sp>
      <p:sp>
        <p:nvSpPr>
          <p:cNvPr id="21508"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684F64E1-F86D-8D4E-B147-E3BFCB30F5D8}" type="slidenum">
              <a:rPr lang="en-US" sz="1200"/>
              <a:pPr/>
              <a:t>1</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23556"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33F46291-5761-314A-9C7B-B299CE0574C6}" type="slidenum">
              <a:rPr lang="en-US" sz="1200"/>
              <a:pPr/>
              <a:t>2</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25604"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33A77467-AFCB-4543-BD01-8E3E6F16E930}" type="slidenum">
              <a:rPr lang="en-US" sz="1200"/>
              <a:pPr/>
              <a:t>3</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27652"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3A7C1F2B-A697-2045-A1F3-6F5EF56473FE}" type="slidenum">
              <a:rPr lang="en-US" sz="1200"/>
              <a:pPr/>
              <a:t>4</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E7C2BA3F-1B29-EA42-BD8C-C261A1E5ABB7}" type="slidenum">
              <a:rPr lang="en-US" sz="1200"/>
              <a:pPr/>
              <a:t>5</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FA473979-47FC-F445-A765-0F1588246586}" type="slidenum">
              <a:rPr lang="en-US" sz="1200"/>
              <a:pPr/>
              <a:t>6</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A826EA77-4348-4344-93B7-6849B23AF2C2}" type="slidenum">
              <a:rPr lang="en-US" sz="1200"/>
              <a:pPr/>
              <a:t>7</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35844"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5715797A-B9EC-ED45-A9BF-630646F2E206}" type="slidenum">
              <a:rPr lang="en-US" sz="1200"/>
              <a:pPr/>
              <a:t>8</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37892"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EA1601C1-714C-0B4C-8A7A-D0C9300BE6F7}" type="slidenum">
              <a:rPr lang="en-US" sz="1200"/>
              <a:pPr/>
              <a:t>9</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39940"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DD16C96C-288F-6244-8E52-06E28FBE5F93}" type="slidenum">
              <a:rPr lang="en-US" sz="1200"/>
              <a:pPr/>
              <a:t>10</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41988"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7DA5CD39-392D-684E-B4FE-B162AF08FE8F}" type="slidenum">
              <a:rPr lang="en-US" sz="1200"/>
              <a:pPr/>
              <a:t>11</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44036"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3C2058B6-1F89-7D48-B50E-2E318071BD96}" type="slidenum">
              <a:rPr lang="en-US" sz="1200"/>
              <a:pPr/>
              <a:t>12</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46084"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3E91254C-75BE-824F-BDC3-BFC545DDD8E6}" type="slidenum">
              <a:rPr lang="en-US" sz="1200"/>
              <a:pPr/>
              <a:t>13</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48132"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169F0F71-0EEF-0645-9CFC-A13C46253927}" type="slidenum">
              <a:rPr lang="en-US" sz="1200"/>
              <a:pPr/>
              <a:t>14</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50180"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3ABBE9E7-1C3C-C745-8BCF-649FA89F50CA}" type="slidenum">
              <a:rPr lang="en-US" sz="1200"/>
              <a:pPr/>
              <a:t>15</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52228"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FBFE095A-87F0-D04B-B0CD-AD0DB9C40C38}" type="slidenum">
              <a:rPr lang="en-US" sz="1200"/>
              <a:pPr/>
              <a:t>16</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55300"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795B2027-DB31-7648-83FA-FF5C512DEE74}" type="slidenum">
              <a:rPr lang="en-US" sz="1200"/>
              <a:pPr/>
              <a:t>18</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57348"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4FAC309D-2811-E049-9B35-6D4D3630FBAD}" type="slidenum">
              <a:rPr lang="en-US" sz="1200"/>
              <a:pPr/>
              <a:t>19</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1"/>
          <p:cNvSpPr>
            <a:spLocks noGrp="1"/>
          </p:cNvSpPr>
          <p:nvPr>
            <p:ph type="ftr" sz="quarter" idx="10"/>
          </p:nvPr>
        </p:nvSpPr>
        <p:spPr/>
        <p:txBody>
          <a:bodyPr/>
          <a:lstStyle>
            <a:lvl1pPr>
              <a:defRPr/>
            </a:lvl1pPr>
          </a:lstStyle>
          <a:p>
            <a:endParaRPr lang="en-US"/>
          </a:p>
        </p:txBody>
      </p:sp>
      <p:sp>
        <p:nvSpPr>
          <p:cNvPr id="5" name="Slide Number Placeholder 2"/>
          <p:cNvSpPr>
            <a:spLocks noGrp="1"/>
          </p:cNvSpPr>
          <p:nvPr>
            <p:ph type="sldNum" sz="quarter" idx="11"/>
          </p:nvPr>
        </p:nvSpPr>
        <p:spPr/>
        <p:txBody>
          <a:bodyPr/>
          <a:lstStyle>
            <a:lvl1pPr>
              <a:defRPr/>
            </a:lvl1pPr>
          </a:lstStyle>
          <a:p>
            <a:fld id="{AD2B5F66-8BEE-5445-A6C5-45EEEAAA9851}" type="slidenum">
              <a:rPr lang="en-US"/>
              <a:pPr/>
              <a:t>‹#›</a:t>
            </a:fld>
            <a:endParaRPr lang="en-US"/>
          </a:p>
        </p:txBody>
      </p:sp>
    </p:spTree>
    <p:extLst>
      <p:ext uri="{BB962C8B-B14F-4D97-AF65-F5344CB8AC3E}">
        <p14:creationId xmlns:p14="http://schemas.microsoft.com/office/powerpoint/2010/main" val="1833389754"/>
      </p:ext>
    </p:extLst>
  </p:cSld>
  <p:clrMapOvr>
    <a:masterClrMapping/>
  </p:clrMapOvr>
  <p:transition xmlns:p14="http://schemas.microsoft.com/office/powerpoint/2010/mai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1"/>
          <p:cNvSpPr>
            <a:spLocks noGrp="1"/>
          </p:cNvSpPr>
          <p:nvPr>
            <p:ph type="ftr" sz="quarter" idx="10"/>
          </p:nvPr>
        </p:nvSpPr>
        <p:spPr/>
        <p:txBody>
          <a:bodyPr/>
          <a:lstStyle>
            <a:lvl1pPr>
              <a:defRPr/>
            </a:lvl1pPr>
          </a:lstStyle>
          <a:p>
            <a:endParaRPr lang="en-US"/>
          </a:p>
        </p:txBody>
      </p:sp>
      <p:sp>
        <p:nvSpPr>
          <p:cNvPr id="5" name="Slide Number Placeholder 2"/>
          <p:cNvSpPr>
            <a:spLocks noGrp="1"/>
          </p:cNvSpPr>
          <p:nvPr>
            <p:ph type="sldNum" sz="quarter" idx="11"/>
          </p:nvPr>
        </p:nvSpPr>
        <p:spPr/>
        <p:txBody>
          <a:bodyPr/>
          <a:lstStyle>
            <a:lvl1pPr>
              <a:defRPr/>
            </a:lvl1pPr>
          </a:lstStyle>
          <a:p>
            <a:fld id="{A3F4DCDA-0EF6-2049-9577-4F876C9C7686}" type="slidenum">
              <a:rPr lang="en-US"/>
              <a:pPr/>
              <a:t>‹#›</a:t>
            </a:fld>
            <a:endParaRPr lang="en-US"/>
          </a:p>
        </p:txBody>
      </p:sp>
    </p:spTree>
    <p:extLst>
      <p:ext uri="{BB962C8B-B14F-4D97-AF65-F5344CB8AC3E}">
        <p14:creationId xmlns:p14="http://schemas.microsoft.com/office/powerpoint/2010/main" val="1248933295"/>
      </p:ext>
    </p:extLst>
  </p:cSld>
  <p:clrMapOvr>
    <a:masterClrMapping/>
  </p:clrMapOvr>
  <p:transition xmlns:p14="http://schemas.microsoft.com/office/powerpoint/2010/mai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74B54156-C0CA-6C4E-AB70-F54788912CBC}" type="slidenum">
              <a:rPr lang="en-US"/>
              <a:pPr/>
              <a:t>‹#›</a:t>
            </a:fld>
            <a:endParaRPr lang="en-US"/>
          </a:p>
        </p:txBody>
      </p:sp>
    </p:spTree>
    <p:extLst>
      <p:ext uri="{BB962C8B-B14F-4D97-AF65-F5344CB8AC3E}">
        <p14:creationId xmlns:p14="http://schemas.microsoft.com/office/powerpoint/2010/main" val="2573528868"/>
      </p:ext>
    </p:extLst>
  </p:cSld>
  <p:clrMapOvr>
    <a:masterClrMapping/>
  </p:clrMapOvr>
  <p:transition xmlns:p14="http://schemas.microsoft.com/office/powerpoint/2010/mai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Footer Placeholder 1"/>
          <p:cNvSpPr>
            <a:spLocks noGrp="1"/>
          </p:cNvSpPr>
          <p:nvPr>
            <p:ph type="ftr" sz="quarter" idx="10"/>
          </p:nvPr>
        </p:nvSpPr>
        <p:spPr>
          <a:xfrm>
            <a:off x="-676275" y="6492875"/>
            <a:ext cx="2895600" cy="365125"/>
          </a:xfrm>
        </p:spPr>
        <p:txBody>
          <a:bodyPr lIns="0" anchorCtr="1"/>
          <a:lstStyle>
            <a:lvl1pPr>
              <a:defRPr/>
            </a:lvl1pPr>
          </a:lstStyle>
          <a:p>
            <a:endParaRPr lang="en-US"/>
          </a:p>
        </p:txBody>
      </p:sp>
      <p:sp>
        <p:nvSpPr>
          <p:cNvPr id="4" name="Slide Number Placeholder 2"/>
          <p:cNvSpPr>
            <a:spLocks noGrp="1"/>
          </p:cNvSpPr>
          <p:nvPr>
            <p:ph type="sldNum" sz="quarter" idx="11"/>
          </p:nvPr>
        </p:nvSpPr>
        <p:spPr>
          <a:xfrm>
            <a:off x="6978650" y="6430963"/>
            <a:ext cx="2133600" cy="365125"/>
          </a:xfrm>
        </p:spPr>
        <p:txBody>
          <a:bodyPr/>
          <a:lstStyle>
            <a:lvl1pPr>
              <a:defRPr/>
            </a:lvl1pPr>
          </a:lstStyle>
          <a:p>
            <a:fld id="{84718720-C160-B240-A0D1-E04F6A215480}" type="slidenum">
              <a:rPr lang="en-US"/>
              <a:pPr/>
              <a:t>‹#›</a:t>
            </a:fld>
            <a:endParaRPr lang="en-US"/>
          </a:p>
        </p:txBody>
      </p:sp>
    </p:spTree>
    <p:extLst>
      <p:ext uri="{BB962C8B-B14F-4D97-AF65-F5344CB8AC3E}">
        <p14:creationId xmlns:p14="http://schemas.microsoft.com/office/powerpoint/2010/main" val="1493716771"/>
      </p:ext>
    </p:extLst>
  </p:cSld>
  <p:clrMapOvr>
    <a:masterClrMapping/>
  </p:clrMapOvr>
  <p:transition xmlns:p14="http://schemas.microsoft.com/office/powerpoint/2010/mai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114573461"/>
      </p:ext>
    </p:extLst>
  </p:cSld>
  <p:clrMapOvr>
    <a:masterClrMapping/>
  </p:clrMapOvr>
  <p:transition xmlns:p14="http://schemas.microsoft.com/office/powerpoint/2010/mai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44845400"/>
      </p:ext>
    </p:extLst>
  </p:cSld>
  <p:clrMapOvr>
    <a:masterClrMapping/>
  </p:clrMapOvr>
  <p:transition xmlns:p14="http://schemas.microsoft.com/office/powerpoint/2010/mai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32364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36211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6416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64880510"/>
      </p:ext>
    </p:extLst>
  </p:cSld>
  <p:clrMapOvr>
    <a:masterClrMapping/>
  </p:clrMapOvr>
  <p:transition xmlns:p14="http://schemas.microsoft.com/office/powerpoint/2010/mai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3038806"/>
      </p:ext>
    </p:extLst>
  </p:cSld>
  <p:clrMapOvr>
    <a:masterClrMapping/>
  </p:clrMapOvr>
  <p:transition xmlns:p14="http://schemas.microsoft.com/office/powerpoint/2010/mai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61044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2262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09742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228600"/>
            <a:ext cx="19812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7912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414002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5.xml"/><Relationship Id="rId12" Type="http://schemas.openxmlformats.org/officeDocument/2006/relationships/theme" Target="../theme/theme2.xml"/><Relationship Id="rId1" Type="http://schemas.openxmlformats.org/officeDocument/2006/relationships/slideLayout" Target="../slideLayouts/slideLayout5.xml"/><Relationship Id="rId2" Type="http://schemas.openxmlformats.org/officeDocument/2006/relationships/slideLayout" Target="../slideLayouts/slideLayout6.xml"/><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slideLayout" Target="../slideLayouts/slideLayout11.xml"/><Relationship Id="rId8" Type="http://schemas.openxmlformats.org/officeDocument/2006/relationships/slideLayout" Target="../slideLayouts/slideLayout12.xml"/><Relationship Id="rId9" Type="http://schemas.openxmlformats.org/officeDocument/2006/relationships/slideLayout" Target="../slideLayouts/slideLayout13.xml"/><Relationship Id="rId10"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0" y="6492875"/>
            <a:ext cx="2895600" cy="365125"/>
          </a:xfrm>
          <a:prstGeom prst="rect">
            <a:avLst/>
          </a:prstGeom>
        </p:spPr>
        <p:txBody>
          <a:bodyPr vert="horz" wrap="square" lIns="91440" tIns="45720" rIns="91440" bIns="45720" numCol="1" anchor="ctr" anchorCtr="0" compatLnSpc="1">
            <a:prstTxWarp prst="textNoShape">
              <a:avLst/>
            </a:prstTxWarp>
          </a:bodyPr>
          <a:lstStyle>
            <a:lvl1pPr eaLnBrk="0" hangingPunct="0">
              <a:defRPr sz="1200">
                <a:solidFill>
                  <a:srgbClr val="898989"/>
                </a:solidFill>
              </a:defRPr>
            </a:lvl1pPr>
          </a:lstStyle>
          <a:p>
            <a:endParaRPr lang="en-US"/>
          </a:p>
        </p:txBody>
      </p:sp>
      <p:sp>
        <p:nvSpPr>
          <p:cNvPr id="3" name="Slide Number Placeholder 2"/>
          <p:cNvSpPr>
            <a:spLocks noGrp="1"/>
          </p:cNvSpPr>
          <p:nvPr>
            <p:ph type="sldNum" sz="quarter" idx="4"/>
          </p:nvPr>
        </p:nvSpPr>
        <p:spPr>
          <a:xfrm>
            <a:off x="6950075" y="6475413"/>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a:solidFill>
                  <a:srgbClr val="898989"/>
                </a:solidFill>
              </a:defRPr>
            </a:lvl1pPr>
          </a:lstStyle>
          <a:p>
            <a:fld id="{0BD08CEA-4C9E-8342-877A-98DD6F15E6C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96" r:id="rId4"/>
  </p:sldLayoutIdLst>
  <p:transition xmlns:p14="http://schemas.microsoft.com/office/powerpoint/2010/main">
    <p:random/>
  </p:transition>
  <p:timing>
    <p:tnLst>
      <p:par>
        <p:cTn xmlns:p14="http://schemas.microsoft.com/office/powerpoint/2010/main" id="1" dur="indefinite" restart="never" nodeType="tmRoot"/>
      </p:par>
    </p:tnLst>
  </p:timing>
  <p:hf sldNum="0" hdr="0" ftr="0" dt="0"/>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Times" pitchFamily="1"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Times" pitchFamily="1"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Times" pitchFamily="1"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Times" pitchFamily="1"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46" name="Group 9"/>
          <p:cNvGrpSpPr>
            <a:grpSpLocks/>
          </p:cNvGrpSpPr>
          <p:nvPr/>
        </p:nvGrpSpPr>
        <p:grpSpPr bwMode="auto">
          <a:xfrm>
            <a:off x="236538" y="0"/>
            <a:ext cx="8896350" cy="6845300"/>
            <a:chOff x="149" y="0"/>
            <a:chExt cx="5604" cy="4312"/>
          </a:xfrm>
        </p:grpSpPr>
        <p:sp>
          <p:nvSpPr>
            <p:cNvPr id="2" name="Rectangle 2"/>
            <p:cNvSpPr>
              <a:spLocks noChangeArrowheads="1"/>
            </p:cNvSpPr>
            <p:nvPr/>
          </p:nvSpPr>
          <p:spPr bwMode="auto">
            <a:xfrm>
              <a:off x="149" y="0"/>
              <a:ext cx="150" cy="43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eaLnBrk="0" hangingPunct="0"/>
              <a:endParaRPr lang="en-US">
                <a:effectLst>
                  <a:outerShdw blurRad="38100" dist="38100" dir="2700000" algn="tl">
                    <a:srgbClr val="FFFFFF"/>
                  </a:outerShdw>
                </a:effectLst>
                <a:latin typeface="Helvetica" charset="0"/>
              </a:endParaRPr>
            </a:p>
          </p:txBody>
        </p:sp>
        <p:sp>
          <p:nvSpPr>
            <p:cNvPr id="3" name="Rectangle 3"/>
            <p:cNvSpPr>
              <a:spLocks noChangeArrowheads="1"/>
            </p:cNvSpPr>
            <p:nvPr/>
          </p:nvSpPr>
          <p:spPr bwMode="auto">
            <a:xfrm>
              <a:off x="277" y="0"/>
              <a:ext cx="235" cy="2940"/>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eaLnBrk="0" hangingPunct="0"/>
              <a:endParaRPr lang="en-US">
                <a:effectLst>
                  <a:outerShdw blurRad="38100" dist="38100" dir="2700000" algn="tl">
                    <a:srgbClr val="FFFFFF"/>
                  </a:outerShdw>
                </a:effectLst>
                <a:latin typeface="Helvetica" charset="0"/>
              </a:endParaRPr>
            </a:p>
          </p:txBody>
        </p:sp>
        <p:sp>
          <p:nvSpPr>
            <p:cNvPr id="4" name="Rectangle 4"/>
            <p:cNvSpPr>
              <a:spLocks noChangeArrowheads="1"/>
            </p:cNvSpPr>
            <p:nvPr/>
          </p:nvSpPr>
          <p:spPr bwMode="auto">
            <a:xfrm>
              <a:off x="203" y="0"/>
              <a:ext cx="682" cy="21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eaLnBrk="0" hangingPunct="0"/>
              <a:endParaRPr lang="en-US">
                <a:effectLst>
                  <a:outerShdw blurRad="38100" dist="38100" dir="2700000" algn="tl">
                    <a:srgbClr val="FFFFFF"/>
                  </a:outerShdw>
                </a:effectLst>
                <a:latin typeface="Helvetica" charset="0"/>
              </a:endParaRPr>
            </a:p>
          </p:txBody>
        </p:sp>
        <p:sp>
          <p:nvSpPr>
            <p:cNvPr id="1029" name="Rectangle 5"/>
            <p:cNvSpPr>
              <a:spLocks noChangeArrowheads="1"/>
            </p:cNvSpPr>
            <p:nvPr/>
          </p:nvSpPr>
          <p:spPr bwMode="auto">
            <a:xfrm>
              <a:off x="256" y="0"/>
              <a:ext cx="192" cy="2448"/>
            </a:xfrm>
            <a:prstGeom prst="rect">
              <a:avLst/>
            </a:prstGeom>
            <a:gradFill rotWithShape="0">
              <a:gsLst>
                <a:gs pos="0">
                  <a:srgbClr val="00AE00">
                    <a:gamma/>
                    <a:shade val="29804"/>
                    <a:invGamma/>
                  </a:srgbClr>
                </a:gs>
                <a:gs pos="100000">
                  <a:srgbClr val="00AE00"/>
                </a:gs>
              </a:gsLst>
              <a:lin ang="5400000" scaled="1"/>
            </a:gradFill>
            <a:ln w="12700">
              <a:noFill/>
              <a:miter lim="800000"/>
              <a:headEnd/>
              <a:tailEnd/>
            </a:ln>
            <a:effectLst/>
          </p:spPr>
          <p:txBody>
            <a:bodyPr wrap="none" anchor="ctr"/>
            <a:lstStyle/>
            <a:p>
              <a:pPr eaLnBrk="0" hangingPunct="0"/>
              <a:endParaRPr lang="en-US">
                <a:effectLst>
                  <a:outerShdw blurRad="38100" dist="38100" dir="2700000" algn="tl">
                    <a:srgbClr val="FFFFFF"/>
                  </a:outerShdw>
                </a:effectLst>
                <a:latin typeface="Helvetica" charset="0"/>
              </a:endParaRPr>
            </a:p>
          </p:txBody>
        </p:sp>
        <p:sp>
          <p:nvSpPr>
            <p:cNvPr id="1030" name="Rectangle 6"/>
            <p:cNvSpPr>
              <a:spLocks noChangeArrowheads="1"/>
            </p:cNvSpPr>
            <p:nvPr/>
          </p:nvSpPr>
          <p:spPr bwMode="auto">
            <a:xfrm>
              <a:off x="373" y="924"/>
              <a:ext cx="331" cy="768"/>
            </a:xfrm>
            <a:prstGeom prst="rect">
              <a:avLst/>
            </a:prstGeom>
            <a:gradFill rotWithShape="0">
              <a:gsLst>
                <a:gs pos="0">
                  <a:srgbClr val="618FFD">
                    <a:gamma/>
                    <a:shade val="29804"/>
                    <a:invGamma/>
                  </a:srgbClr>
                </a:gs>
                <a:gs pos="100000">
                  <a:srgbClr val="618FFD"/>
                </a:gs>
              </a:gsLst>
              <a:lin ang="5400000" scaled="1"/>
            </a:gradFill>
            <a:ln w="12700">
              <a:noFill/>
              <a:miter lim="800000"/>
              <a:headEnd/>
              <a:tailEnd/>
            </a:ln>
            <a:effectLst/>
          </p:spPr>
          <p:txBody>
            <a:bodyPr wrap="none" anchor="ctr"/>
            <a:lstStyle/>
            <a:p>
              <a:pPr eaLnBrk="0" hangingPunct="0"/>
              <a:endParaRPr lang="en-US">
                <a:effectLst>
                  <a:outerShdw blurRad="38100" dist="38100" dir="2700000" algn="tl">
                    <a:srgbClr val="FFFFFF"/>
                  </a:outerShdw>
                </a:effectLst>
                <a:latin typeface="Helvetica" charset="0"/>
              </a:endParaRPr>
            </a:p>
          </p:txBody>
        </p:sp>
        <p:sp>
          <p:nvSpPr>
            <p:cNvPr id="1031" name="Rectangle 7"/>
            <p:cNvSpPr>
              <a:spLocks noChangeArrowheads="1"/>
            </p:cNvSpPr>
            <p:nvPr/>
          </p:nvSpPr>
          <p:spPr bwMode="auto">
            <a:xfrm>
              <a:off x="320" y="888"/>
              <a:ext cx="5433" cy="84"/>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eaLnBrk="0" hangingPunct="0"/>
              <a:endParaRPr lang="en-US">
                <a:effectLst>
                  <a:outerShdw blurRad="38100" dist="38100" dir="2700000" algn="tl">
                    <a:srgbClr val="FFFFFF"/>
                  </a:outerShdw>
                </a:effectLst>
                <a:latin typeface="Helvetica" charset="0"/>
              </a:endParaRPr>
            </a:p>
          </p:txBody>
        </p:sp>
        <p:sp>
          <p:nvSpPr>
            <p:cNvPr id="1032" name="Line 8"/>
            <p:cNvSpPr>
              <a:spLocks noChangeShapeType="1"/>
            </p:cNvSpPr>
            <p:nvPr/>
          </p:nvSpPr>
          <p:spPr bwMode="auto">
            <a:xfrm>
              <a:off x="153" y="888"/>
              <a:ext cx="5596" cy="0"/>
            </a:xfrm>
            <a:prstGeom prst="line">
              <a:avLst/>
            </a:prstGeom>
            <a:noFill/>
            <a:ln w="12700">
              <a:solidFill>
                <a:schemeClr val="accent1"/>
              </a:solidFill>
              <a:round/>
              <a:headEnd/>
              <a:tailEnd/>
            </a:ln>
            <a:effectLst/>
          </p:spPr>
          <p:txBody>
            <a:bodyPr wrap="none" anchor="ctr"/>
            <a:lstStyle/>
            <a:p>
              <a:pPr eaLnBrk="0" hangingPunct="0">
                <a:defRPr/>
              </a:pPr>
              <a:endParaRPr lang="en-US">
                <a:effectLst>
                  <a:outerShdw blurRad="38100" dist="38100" dir="2700000" algn="tl">
                    <a:srgbClr val="000000">
                      <a:alpha val="43137"/>
                    </a:srgbClr>
                  </a:outerShdw>
                </a:effectLst>
                <a:latin typeface="Helvetica" pitchFamily="-84" charset="0"/>
                <a:ea typeface="+mn-ea"/>
                <a:cs typeface="+mn-cs"/>
              </a:endParaRPr>
            </a:p>
          </p:txBody>
        </p:sp>
      </p:grpSp>
      <p:sp>
        <p:nvSpPr>
          <p:cNvPr id="6147" name="Rectangle 10"/>
          <p:cNvSpPr>
            <a:spLocks noGrp="1" noChangeArrowheads="1"/>
          </p:cNvSpPr>
          <p:nvPr>
            <p:ph type="title"/>
          </p:nvPr>
        </p:nvSpPr>
        <p:spPr bwMode="auto">
          <a:xfrm>
            <a:off x="762000" y="2286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a:t>Click to edit Master title style</a:t>
            </a:r>
          </a:p>
        </p:txBody>
      </p:sp>
      <p:sp>
        <p:nvSpPr>
          <p:cNvPr id="6148" name="Rectangle 11"/>
          <p:cNvSpPr>
            <a:spLocks noGrp="1" noChangeArrowheads="1"/>
          </p:cNvSpPr>
          <p:nvPr>
            <p:ph type="body" idx="1"/>
          </p:nvPr>
        </p:nvSpPr>
        <p:spPr bwMode="auto">
          <a:xfrm>
            <a:off x="9144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ransition xmlns:p14="http://schemas.microsoft.com/office/powerpoint/2010/main">
    <p:random/>
  </p:transition>
  <p:timing>
    <p:tnLst>
      <p:par>
        <p:cTn xmlns:p14="http://schemas.microsoft.com/office/powerpoint/2010/main" id="1" dur="indefinite" restart="never" nodeType="tmRoot"/>
      </p:par>
    </p:tnLst>
  </p:timing>
  <p:hf sldNum="0" hdr="0" ftr="0" dt="0"/>
  <p:txStyles>
    <p:titleStyle>
      <a:lvl1pPr algn="l" rtl="0" eaLnBrk="0" fontAlgn="base" hangingPunct="0">
        <a:spcBef>
          <a:spcPct val="0"/>
        </a:spcBef>
        <a:spcAft>
          <a:spcPct val="0"/>
        </a:spcAft>
        <a:defRPr sz="4400" i="1">
          <a:solidFill>
            <a:schemeClr val="tx2"/>
          </a:solidFill>
          <a:latin typeface="+mj-lt"/>
          <a:ea typeface="ＭＳ Ｐゴシック" pitchFamily="-112" charset="-128"/>
          <a:cs typeface="ＭＳ Ｐゴシック" pitchFamily="-112" charset="-128"/>
        </a:defRPr>
      </a:lvl1pPr>
      <a:lvl2pPr algn="l" rtl="0" eaLnBrk="0" fontAlgn="base" hangingPunct="0">
        <a:spcBef>
          <a:spcPct val="0"/>
        </a:spcBef>
        <a:spcAft>
          <a:spcPct val="0"/>
        </a:spcAft>
        <a:defRPr sz="4400" i="1">
          <a:solidFill>
            <a:schemeClr val="tx2"/>
          </a:solidFill>
          <a:latin typeface="Times" pitchFamily="-84" charset="0"/>
          <a:ea typeface="ＭＳ Ｐゴシック" pitchFamily="-112" charset="-128"/>
          <a:cs typeface="ＭＳ Ｐゴシック" pitchFamily="-112" charset="-128"/>
        </a:defRPr>
      </a:lvl2pPr>
      <a:lvl3pPr algn="l" rtl="0" eaLnBrk="0" fontAlgn="base" hangingPunct="0">
        <a:spcBef>
          <a:spcPct val="0"/>
        </a:spcBef>
        <a:spcAft>
          <a:spcPct val="0"/>
        </a:spcAft>
        <a:defRPr sz="4400" i="1">
          <a:solidFill>
            <a:schemeClr val="tx2"/>
          </a:solidFill>
          <a:latin typeface="Times" pitchFamily="-84" charset="0"/>
          <a:ea typeface="ＭＳ Ｐゴシック" pitchFamily="-112" charset="-128"/>
          <a:cs typeface="ＭＳ Ｐゴシック" pitchFamily="-112" charset="-128"/>
        </a:defRPr>
      </a:lvl3pPr>
      <a:lvl4pPr algn="l" rtl="0" eaLnBrk="0" fontAlgn="base" hangingPunct="0">
        <a:spcBef>
          <a:spcPct val="0"/>
        </a:spcBef>
        <a:spcAft>
          <a:spcPct val="0"/>
        </a:spcAft>
        <a:defRPr sz="4400" i="1">
          <a:solidFill>
            <a:schemeClr val="tx2"/>
          </a:solidFill>
          <a:latin typeface="Times" pitchFamily="-84" charset="0"/>
          <a:ea typeface="ＭＳ Ｐゴシック" pitchFamily="-112" charset="-128"/>
          <a:cs typeface="ＭＳ Ｐゴシック" pitchFamily="-112" charset="-128"/>
        </a:defRPr>
      </a:lvl4pPr>
      <a:lvl5pPr algn="l" rtl="0" eaLnBrk="0" fontAlgn="base" hangingPunct="0">
        <a:spcBef>
          <a:spcPct val="0"/>
        </a:spcBef>
        <a:spcAft>
          <a:spcPct val="0"/>
        </a:spcAft>
        <a:defRPr sz="4400" i="1">
          <a:solidFill>
            <a:schemeClr val="tx2"/>
          </a:solidFill>
          <a:latin typeface="Times" pitchFamily="-84" charset="0"/>
          <a:ea typeface="ＭＳ Ｐゴシック" pitchFamily="-112" charset="-128"/>
          <a:cs typeface="ＭＳ Ｐゴシック" pitchFamily="-112" charset="-128"/>
        </a:defRPr>
      </a:lvl5pPr>
      <a:lvl6pPr marL="457200" algn="l" rtl="0" eaLnBrk="1" fontAlgn="base" hangingPunct="1">
        <a:spcBef>
          <a:spcPct val="0"/>
        </a:spcBef>
        <a:spcAft>
          <a:spcPct val="0"/>
        </a:spcAft>
        <a:defRPr sz="4400" i="1">
          <a:solidFill>
            <a:schemeClr val="tx2"/>
          </a:solidFill>
          <a:latin typeface="Times" pitchFamily="-84" charset="0"/>
        </a:defRPr>
      </a:lvl6pPr>
      <a:lvl7pPr marL="914400" algn="l" rtl="0" eaLnBrk="1" fontAlgn="base" hangingPunct="1">
        <a:spcBef>
          <a:spcPct val="0"/>
        </a:spcBef>
        <a:spcAft>
          <a:spcPct val="0"/>
        </a:spcAft>
        <a:defRPr sz="4400" i="1">
          <a:solidFill>
            <a:schemeClr val="tx2"/>
          </a:solidFill>
          <a:latin typeface="Times" pitchFamily="-84" charset="0"/>
        </a:defRPr>
      </a:lvl7pPr>
      <a:lvl8pPr marL="1371600" algn="l" rtl="0" eaLnBrk="1" fontAlgn="base" hangingPunct="1">
        <a:spcBef>
          <a:spcPct val="0"/>
        </a:spcBef>
        <a:spcAft>
          <a:spcPct val="0"/>
        </a:spcAft>
        <a:defRPr sz="4400" i="1">
          <a:solidFill>
            <a:schemeClr val="tx2"/>
          </a:solidFill>
          <a:latin typeface="Times" pitchFamily="-84" charset="0"/>
        </a:defRPr>
      </a:lvl8pPr>
      <a:lvl9pPr marL="1828800" algn="l" rtl="0" eaLnBrk="1" fontAlgn="base" hangingPunct="1">
        <a:spcBef>
          <a:spcPct val="0"/>
        </a:spcBef>
        <a:spcAft>
          <a:spcPct val="0"/>
        </a:spcAft>
        <a:defRPr sz="4400" i="1">
          <a:solidFill>
            <a:schemeClr val="tx2"/>
          </a:solidFill>
          <a:latin typeface="Times" pitchFamily="-84" charset="0"/>
        </a:defRPr>
      </a:lvl9pPr>
    </p:titleStyle>
    <p:bodyStyle>
      <a:lvl1pPr marL="342900" indent="-342900" algn="l" rtl="0" eaLnBrk="0" fontAlgn="base" hangingPunct="0">
        <a:spcBef>
          <a:spcPct val="20000"/>
        </a:spcBef>
        <a:spcAft>
          <a:spcPct val="0"/>
        </a:spcAft>
        <a:buClr>
          <a:schemeClr val="accent1"/>
        </a:buClr>
        <a:buSzPct val="75000"/>
        <a:buFont typeface="Symbol" charset="0"/>
        <a:buChar char="·"/>
        <a:defRPr sz="3200" i="1">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chemeClr val="tx2"/>
        </a:buClr>
        <a:buSzPct val="100000"/>
        <a:buChar char="•"/>
        <a:defRPr sz="2800" i="1">
          <a:solidFill>
            <a:schemeClr val="tx1"/>
          </a:solidFill>
          <a:latin typeface="+mn-lt"/>
          <a:ea typeface="ＭＳ Ｐゴシック" pitchFamily="-84" charset="-128"/>
        </a:defRPr>
      </a:lvl2pPr>
      <a:lvl3pPr marL="1143000" indent="-228600" algn="l" rtl="0" eaLnBrk="0" fontAlgn="base" hangingPunct="0">
        <a:spcBef>
          <a:spcPct val="20000"/>
        </a:spcBef>
        <a:spcAft>
          <a:spcPct val="0"/>
        </a:spcAft>
        <a:buClr>
          <a:schemeClr val="tx2"/>
        </a:buClr>
        <a:buSzPct val="100000"/>
        <a:buChar char="–"/>
        <a:defRPr sz="2400" i="1">
          <a:solidFill>
            <a:schemeClr val="tx1"/>
          </a:solidFill>
          <a:latin typeface="+mn-lt"/>
          <a:ea typeface="ＭＳ Ｐゴシック" pitchFamily="-84" charset="-128"/>
        </a:defRPr>
      </a:lvl3pPr>
      <a:lvl4pPr marL="16002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84" charset="-128"/>
        </a:defRPr>
      </a:lvl4pPr>
      <a:lvl5pPr marL="20574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84" charset="-128"/>
        </a:defRPr>
      </a:lvl5pPr>
      <a:lvl6pPr marL="2514600" indent="-228600" algn="l" rtl="0" eaLnBrk="1" fontAlgn="base" hangingPunct="1">
        <a:spcBef>
          <a:spcPct val="20000"/>
        </a:spcBef>
        <a:spcAft>
          <a:spcPct val="0"/>
        </a:spcAft>
        <a:buClr>
          <a:schemeClr val="tx2"/>
        </a:buClr>
        <a:buSzPct val="100000"/>
        <a:buChar char="–"/>
        <a:defRPr sz="2000" i="1">
          <a:solidFill>
            <a:schemeClr val="tx1"/>
          </a:solidFill>
          <a:latin typeface="+mn-lt"/>
          <a:ea typeface="ＭＳ Ｐゴシック" pitchFamily="-84" charset="-128"/>
        </a:defRPr>
      </a:lvl6pPr>
      <a:lvl7pPr marL="2971800" indent="-228600" algn="l" rtl="0" eaLnBrk="1" fontAlgn="base" hangingPunct="1">
        <a:spcBef>
          <a:spcPct val="20000"/>
        </a:spcBef>
        <a:spcAft>
          <a:spcPct val="0"/>
        </a:spcAft>
        <a:buClr>
          <a:schemeClr val="tx2"/>
        </a:buClr>
        <a:buSzPct val="100000"/>
        <a:buChar char="–"/>
        <a:defRPr sz="2000" i="1">
          <a:solidFill>
            <a:schemeClr val="tx1"/>
          </a:solidFill>
          <a:latin typeface="+mn-lt"/>
          <a:ea typeface="ＭＳ Ｐゴシック" pitchFamily="-84" charset="-128"/>
        </a:defRPr>
      </a:lvl7pPr>
      <a:lvl8pPr marL="3429000" indent="-228600" algn="l" rtl="0" eaLnBrk="1" fontAlgn="base" hangingPunct="1">
        <a:spcBef>
          <a:spcPct val="20000"/>
        </a:spcBef>
        <a:spcAft>
          <a:spcPct val="0"/>
        </a:spcAft>
        <a:buClr>
          <a:schemeClr val="tx2"/>
        </a:buClr>
        <a:buSzPct val="100000"/>
        <a:buChar char="–"/>
        <a:defRPr sz="2000" i="1">
          <a:solidFill>
            <a:schemeClr val="tx1"/>
          </a:solidFill>
          <a:latin typeface="+mn-lt"/>
          <a:ea typeface="ＭＳ Ｐゴシック" pitchFamily="-84" charset="-128"/>
        </a:defRPr>
      </a:lvl8pPr>
      <a:lvl9pPr marL="3886200" indent="-228600" algn="l" rtl="0" eaLnBrk="1" fontAlgn="base" hangingPunct="1">
        <a:spcBef>
          <a:spcPct val="20000"/>
        </a:spcBef>
        <a:spcAft>
          <a:spcPct val="0"/>
        </a:spcAft>
        <a:buClr>
          <a:schemeClr val="tx2"/>
        </a:buClr>
        <a:buSzPct val="100000"/>
        <a:buChar char="–"/>
        <a:defRPr sz="2000" i="1">
          <a:solidFill>
            <a:schemeClr val="tx1"/>
          </a:solidFill>
          <a:latin typeface="+mn-lt"/>
          <a:ea typeface="ＭＳ Ｐゴシック" pitchFamily="-84"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chemconnections.org/general/chem108/calendar-108-f18.html" TargetMode="External"/><Relationship Id="rId4" Type="http://schemas.openxmlformats.org/officeDocument/2006/relationships/image" Target="../media/image2.png"/><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hyperlink" Target="http://chemconnections.org/general/chem108/Measurements.Units-Guide.html" TargetMode="External"/><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hyperlink" Target="http://chemconnections.org/general/chem108/calendar-108-f18.html" TargetMode="External"/><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hyperlink" Target="https://www.youtube.com/watch?v=QtnPiKSKKtI" TargetMode="External"/><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10.xml"/><Relationship Id="rId2"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1.emf"/><Relationship Id="rId3" Type="http://schemas.openxmlformats.org/officeDocument/2006/relationships/hyperlink" Target="http://chemconnections.org/general/chem108/Math%20&amp;%20Measurement-2018.pdf"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2.emf"/><Relationship Id="rId3" Type="http://schemas.openxmlformats.org/officeDocument/2006/relationships/hyperlink" Target="http://chemconnections.org/general/chem108/WKS%20Reading%20Unit%20Conversion%20-%20Dimensional%20A.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3.png"/><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10.xml"/><Relationship Id="rId2"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6.png"/><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8.emf"/><Relationship Id="rId3" Type="http://schemas.openxmlformats.org/officeDocument/2006/relationships/hyperlink" Target="http://chemconnections.org/general/chem108/Math%20&amp;%20Measurements-WKS.f18.pdf"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9.emf"/><Relationship Id="rId3" Type="http://schemas.openxmlformats.org/officeDocument/2006/relationships/hyperlink" Target="http://chemconnections.org/general/chem108/WKS%20Unit%20Conversion%20-%20Dimensional%20A.pdf"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3" descr="Screen Shot 2018-09-06 at 11.00.48 AM.png"/>
          <p:cNvPicPr>
            <a:picLocks noChangeAspect="1"/>
          </p:cNvPicPr>
          <p:nvPr/>
        </p:nvPicPr>
        <p:blipFill>
          <a:blip r:embed="rId3">
            <a:alphaModFix amt="21000"/>
            <a:extLst>
              <a:ext uri="{28A0092B-C50C-407E-A947-70E740481C1C}">
                <a14:useLocalDpi xmlns:a14="http://schemas.microsoft.com/office/drawing/2010/main" val="0"/>
              </a:ext>
            </a:extLst>
          </a:blip>
          <a:srcRect/>
          <a:stretch>
            <a:fillRect/>
          </a:stretch>
        </p:blipFill>
        <p:spPr bwMode="auto">
          <a:xfrm>
            <a:off x="0" y="236538"/>
            <a:ext cx="9144000" cy="6462712"/>
          </a:xfrm>
          <a:prstGeom prst="rect">
            <a:avLst/>
          </a:prstGeom>
          <a:noFill/>
          <a:ln>
            <a:noFill/>
          </a:ln>
          <a:extLst>
            <a:ext uri="{909E8E84-426E-40dd-AFC4-6F175D3DCCD1}">
              <a14:hiddenFill xmlns:a14="http://schemas.microsoft.com/office/drawing/2010/main">
                <a:solidFill>
                  <a:srgbClr val="FFFFFF">
                    <a:alpha val="21001"/>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txBox="1">
            <a:spLocks/>
          </p:cNvSpPr>
          <p:nvPr/>
        </p:nvSpPr>
        <p:spPr bwMode="auto">
          <a:xfrm>
            <a:off x="1476375" y="511175"/>
            <a:ext cx="7772400" cy="1470025"/>
          </a:xfrm>
          <a:prstGeom prst="rect">
            <a:avLst/>
          </a:prstGeom>
          <a:noFill/>
          <a:ln w="12700">
            <a:noFill/>
            <a:miter lim="800000"/>
            <a:headEnd/>
            <a:tailEnd/>
          </a:ln>
        </p:spPr>
        <p:txBody>
          <a:bodyPr lIns="90487" tIns="44450" rIns="90487" bIns="44450" anchor="b"/>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4400" i="1" dirty="0" err="1">
                <a:solidFill>
                  <a:schemeClr val="tx2"/>
                </a:solidFill>
                <a:latin typeface="Calibri" charset="0"/>
              </a:rPr>
              <a:t>Chem</a:t>
            </a:r>
            <a:r>
              <a:rPr lang="en-US" sz="4400" i="1" dirty="0">
                <a:solidFill>
                  <a:schemeClr val="tx2"/>
                </a:solidFill>
                <a:latin typeface="Calibri" charset="0"/>
              </a:rPr>
              <a:t> 108: Lab</a:t>
            </a:r>
            <a:br>
              <a:rPr lang="en-US" sz="4400" i="1" dirty="0">
                <a:solidFill>
                  <a:schemeClr val="tx2"/>
                </a:solidFill>
                <a:latin typeface="Calibri" charset="0"/>
              </a:rPr>
            </a:br>
            <a:endParaRPr lang="en-US" sz="3200" i="1" dirty="0">
              <a:solidFill>
                <a:schemeClr val="tx2"/>
              </a:solidFill>
              <a:latin typeface="Calibri" charset="0"/>
            </a:endParaRPr>
          </a:p>
        </p:txBody>
      </p:sp>
      <p:sp>
        <p:nvSpPr>
          <p:cNvPr id="6" name="Subtitle 2"/>
          <p:cNvSpPr txBox="1">
            <a:spLocks/>
          </p:cNvSpPr>
          <p:nvPr/>
        </p:nvSpPr>
        <p:spPr bwMode="auto">
          <a:xfrm>
            <a:off x="369888" y="2216150"/>
            <a:ext cx="8839200" cy="2895600"/>
          </a:xfrm>
          <a:prstGeom prst="rect">
            <a:avLst/>
          </a:prstGeom>
          <a:noFill/>
          <a:ln w="12700">
            <a:noFill/>
            <a:miter lim="800000"/>
            <a:headEnd/>
            <a:tailEnd/>
          </a:ln>
        </p:spPr>
        <p:txBody>
          <a:bodyPr lIns="90487" tIns="44450" rIns="90487" bIns="44450"/>
          <a:lstStyle>
            <a:lvl1pPr marL="514350" indent="-51435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spcBef>
                <a:spcPct val="20000"/>
              </a:spcBef>
              <a:buClr>
                <a:schemeClr val="accent1"/>
              </a:buClr>
              <a:buSzPct val="75000"/>
              <a:buFont typeface="Symbol" charset="0"/>
              <a:buNone/>
            </a:pPr>
            <a:r>
              <a:rPr lang="en-US" sz="3200" i="1">
                <a:solidFill>
                  <a:srgbClr val="898989"/>
                </a:solidFill>
                <a:latin typeface="Calibri" charset="0"/>
              </a:rPr>
              <a:t>Sign in: Roster @ front of lab</a:t>
            </a:r>
          </a:p>
          <a:p>
            <a:pPr algn="ctr" eaLnBrk="1" hangingPunct="1">
              <a:spcBef>
                <a:spcPct val="20000"/>
              </a:spcBef>
              <a:buClr>
                <a:schemeClr val="accent1"/>
              </a:buClr>
              <a:buSzPct val="75000"/>
              <a:buFont typeface="Symbol" charset="0"/>
              <a:buNone/>
            </a:pPr>
            <a:r>
              <a:rPr lang="en-US" sz="3200" i="1">
                <a:solidFill>
                  <a:srgbClr val="898989"/>
                </a:solidFill>
                <a:latin typeface="Calibri" charset="0"/>
              </a:rPr>
              <a:t>Open Lab Drawer</a:t>
            </a:r>
          </a:p>
          <a:p>
            <a:pPr algn="ctr" eaLnBrk="1" hangingPunct="1">
              <a:spcBef>
                <a:spcPct val="20000"/>
              </a:spcBef>
              <a:buClr>
                <a:schemeClr val="accent1"/>
              </a:buClr>
              <a:buSzPct val="75000"/>
              <a:buFont typeface="Symbol" charset="0"/>
              <a:buNone/>
            </a:pPr>
            <a:r>
              <a:rPr lang="en-US" sz="3200" i="1">
                <a:solidFill>
                  <a:srgbClr val="898989"/>
                </a:solidFill>
                <a:latin typeface="Calibri" charset="0"/>
              </a:rPr>
              <a:t>Select a partner to work with </a:t>
            </a:r>
            <a:br>
              <a:rPr lang="en-US" sz="3200" i="1">
                <a:solidFill>
                  <a:srgbClr val="898989"/>
                </a:solidFill>
                <a:latin typeface="Calibri" charset="0"/>
              </a:rPr>
            </a:br>
            <a:r>
              <a:rPr lang="en-US" sz="3200" i="1">
                <a:solidFill>
                  <a:srgbClr val="898989"/>
                </a:solidFill>
                <a:latin typeface="Calibri" charset="0"/>
              </a:rPr>
              <a:t>for today</a:t>
            </a:r>
            <a:r>
              <a:rPr lang="ja-JP" altLang="en-US" sz="3200" i="1">
                <a:solidFill>
                  <a:srgbClr val="898989"/>
                </a:solidFill>
                <a:latin typeface="Calibri" charset="0"/>
              </a:rPr>
              <a:t>’</a:t>
            </a:r>
            <a:r>
              <a:rPr lang="en-US" sz="3200" i="1">
                <a:solidFill>
                  <a:srgbClr val="898989"/>
                </a:solidFill>
                <a:latin typeface="Calibri" charset="0"/>
              </a:rPr>
              <a:t>s lab experiment</a:t>
            </a:r>
          </a:p>
          <a:p>
            <a:pPr algn="ctr" eaLnBrk="1" hangingPunct="1">
              <a:spcBef>
                <a:spcPct val="20000"/>
              </a:spcBef>
              <a:buClr>
                <a:schemeClr val="accent1"/>
              </a:buClr>
              <a:buSzPct val="75000"/>
              <a:buFont typeface="Symbol" charset="0"/>
              <a:buNone/>
            </a:pPr>
            <a:r>
              <a:rPr lang="en-US" sz="3200" b="1" i="1">
                <a:solidFill>
                  <a:srgbClr val="953735"/>
                </a:solidFill>
                <a:latin typeface="Helvetica" charset="0"/>
              </a:rPr>
              <a:t>Turn in: </a:t>
            </a:r>
            <a:r>
              <a:rPr lang="en-US" sz="3200" i="1">
                <a:solidFill>
                  <a:srgbClr val="953735"/>
                </a:solidFill>
                <a:latin typeface="Helvetica" charset="0"/>
              </a:rPr>
              <a:t/>
            </a:r>
            <a:br>
              <a:rPr lang="en-US" sz="3200" i="1">
                <a:solidFill>
                  <a:srgbClr val="953735"/>
                </a:solidFill>
                <a:latin typeface="Helvetica" charset="0"/>
              </a:rPr>
            </a:br>
            <a:r>
              <a:rPr lang="en-US" sz="3200" i="1">
                <a:solidFill>
                  <a:srgbClr val="953735"/>
                </a:solidFill>
                <a:latin typeface="Helvetica" charset="0"/>
              </a:rPr>
              <a:t>completed safety handout before beginning experiment.</a:t>
            </a:r>
          </a:p>
          <a:p>
            <a:pPr algn="ctr" eaLnBrk="1" hangingPunct="1">
              <a:spcBef>
                <a:spcPct val="20000"/>
              </a:spcBef>
              <a:buClr>
                <a:schemeClr val="accent1"/>
              </a:buClr>
              <a:buSzPct val="75000"/>
              <a:buFont typeface="Symbol" charset="0"/>
              <a:buNone/>
            </a:pPr>
            <a:endParaRPr lang="en-US" sz="3200" i="1">
              <a:solidFill>
                <a:srgbClr val="898989"/>
              </a:solidFill>
              <a:latin typeface="Calibri" charset="0"/>
            </a:endParaRPr>
          </a:p>
          <a:p>
            <a:pPr algn="ctr" eaLnBrk="1" hangingPunct="1">
              <a:spcBef>
                <a:spcPct val="20000"/>
              </a:spcBef>
              <a:buClr>
                <a:schemeClr val="accent1"/>
              </a:buClr>
              <a:buSzPct val="75000"/>
              <a:buFont typeface="Symbol" charset="0"/>
              <a:buNone/>
            </a:pPr>
            <a:endParaRPr lang="en-US" sz="3200" i="1">
              <a:solidFill>
                <a:srgbClr val="898989"/>
              </a:solidFill>
              <a:latin typeface="Calibri" charset="0"/>
            </a:endParaRPr>
          </a:p>
          <a:p>
            <a:pPr algn="ctr" eaLnBrk="1" hangingPunct="1">
              <a:spcBef>
                <a:spcPct val="20000"/>
              </a:spcBef>
              <a:buClr>
                <a:schemeClr val="accent1"/>
              </a:buClr>
              <a:buSzPct val="75000"/>
              <a:buFont typeface="Symbol" charset="0"/>
              <a:buNone/>
            </a:pPr>
            <a:endParaRPr lang="en-US" sz="3200" i="1">
              <a:solidFill>
                <a:srgbClr val="898989"/>
              </a:solidFill>
              <a:latin typeface="Calibri" charset="0"/>
            </a:endParaRP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8"/>
          <p:cNvSpPr>
            <a:spLocks noChangeArrowheads="1"/>
          </p:cNvSpPr>
          <p:nvPr/>
        </p:nvSpPr>
        <p:spPr bwMode="auto">
          <a:xfrm>
            <a:off x="90488" y="2157413"/>
            <a:ext cx="19050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spcBef>
                <a:spcPct val="20000"/>
              </a:spcBef>
              <a:buClr>
                <a:schemeClr val="accent1"/>
              </a:buClr>
              <a:buSzPct val="75000"/>
              <a:buFont typeface="Monotype Sorts" charset="0"/>
              <a:buNone/>
            </a:pPr>
            <a:r>
              <a:rPr lang="en-US" sz="4800" i="1"/>
              <a:t>CHEM 108</a:t>
            </a:r>
          </a:p>
        </p:txBody>
      </p:sp>
      <p:sp>
        <p:nvSpPr>
          <p:cNvPr id="22532" name="Rectangle 12">
            <a:hlinkClick r:id="rId3"/>
          </p:cNvPr>
          <p:cNvSpPr>
            <a:spLocks noChangeArrowheads="1"/>
          </p:cNvSpPr>
          <p:nvPr/>
        </p:nvSpPr>
        <p:spPr bwMode="auto">
          <a:xfrm>
            <a:off x="452438" y="303213"/>
            <a:ext cx="8458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/general/chem108/calendar-108</a:t>
            </a:r>
            <a:r>
              <a:rPr lang="en-US" sz="1800" dirty="0" smtClean="0"/>
              <a:t>-s19.html</a:t>
            </a:r>
            <a:endParaRPr lang="en-US" sz="1800" dirty="0"/>
          </a:p>
        </p:txBody>
      </p:sp>
      <p:pic>
        <p:nvPicPr>
          <p:cNvPr id="2" name="Picture 1" descr="Screen Shot 2019-01-18 at 9.09.1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4912" y="902426"/>
            <a:ext cx="5788572" cy="5612653"/>
          </a:xfrm>
          <a:prstGeom prst="rect">
            <a:avLst/>
          </a:prstGeom>
          <a:ln>
            <a:solidFill>
              <a:schemeClr val="tx1"/>
            </a:solidFill>
          </a:ln>
        </p:spPr>
      </p:pic>
      <p:sp>
        <p:nvSpPr>
          <p:cNvPr id="3" name="TextBox 2"/>
          <p:cNvSpPr txBox="1"/>
          <p:nvPr/>
        </p:nvSpPr>
        <p:spPr>
          <a:xfrm>
            <a:off x="3291673" y="635039"/>
            <a:ext cx="4762065" cy="276999"/>
          </a:xfrm>
          <a:prstGeom prst="rect">
            <a:avLst/>
          </a:prstGeom>
          <a:noFill/>
        </p:spPr>
        <p:txBody>
          <a:bodyPr wrap="square" rtlCol="0">
            <a:spAutoFit/>
          </a:bodyPr>
          <a:lstStyle/>
          <a:p>
            <a:r>
              <a:rPr lang="en-US" sz="1200" dirty="0" smtClean="0">
                <a:latin typeface="+mn-lt"/>
              </a:rPr>
              <a:t>Monday			Wednesday</a:t>
            </a:r>
            <a:endParaRPr lang="en-US" sz="1200" dirty="0">
              <a:latin typeface="+mn-lt"/>
            </a:endParaRP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8"/>
          <p:cNvSpPr>
            <a:spLocks noChangeArrowheads="1"/>
          </p:cNvSpPr>
          <p:nvPr/>
        </p:nvSpPr>
        <p:spPr bwMode="auto">
          <a:xfrm>
            <a:off x="3705225" y="479425"/>
            <a:ext cx="25733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spcBef>
                <a:spcPct val="20000"/>
              </a:spcBef>
              <a:buClr>
                <a:schemeClr val="accent1"/>
              </a:buClr>
              <a:buSzPct val="75000"/>
              <a:buFont typeface="Monotype Sorts" charset="0"/>
              <a:buNone/>
            </a:pPr>
            <a:r>
              <a:rPr lang="en-US" sz="4800" i="1"/>
              <a:t>Question</a:t>
            </a:r>
          </a:p>
        </p:txBody>
      </p:sp>
      <p:sp>
        <p:nvSpPr>
          <p:cNvPr id="6" name="Rectangle 3"/>
          <p:cNvSpPr>
            <a:spLocks noChangeArrowheads="1"/>
          </p:cNvSpPr>
          <p:nvPr/>
        </p:nvSpPr>
        <p:spPr bwMode="auto">
          <a:xfrm>
            <a:off x="469900" y="1506538"/>
            <a:ext cx="8534400" cy="3786187"/>
          </a:xfrm>
          <a:prstGeom prst="rect">
            <a:avLst/>
          </a:prstGeom>
          <a:noFill/>
          <a:ln w="9525">
            <a:noFill/>
            <a:miter lim="800000"/>
            <a:headEnd/>
            <a:tailEnd/>
          </a:ln>
        </p:spPr>
        <p:txBody>
          <a:bodyPr>
            <a:spAutoFit/>
          </a:bodyPr>
          <a:lstStyle/>
          <a:p>
            <a:pPr marL="228600" indent="-228600"/>
            <a:r>
              <a:rPr lang="en-US" sz="2800"/>
              <a:t>The title of today</a:t>
            </a:r>
            <a:r>
              <a:rPr lang="ja-JP" altLang="en-US" sz="2800"/>
              <a:t>’</a:t>
            </a:r>
            <a:r>
              <a:rPr lang="en-US" sz="2800"/>
              <a:t>s experiment is:</a:t>
            </a:r>
          </a:p>
          <a:p>
            <a:pPr marL="228600" indent="-228600"/>
            <a:endParaRPr lang="en-US"/>
          </a:p>
          <a:p>
            <a:pPr marL="228600" indent="-228600">
              <a:buFont typeface="Times" charset="0"/>
              <a:buAutoNum type="alphaUcPeriod"/>
            </a:pPr>
            <a:r>
              <a:rPr lang="en-US" sz="2800"/>
              <a:t> Measurement of the Properties of Gases</a:t>
            </a:r>
          </a:p>
          <a:p>
            <a:pPr marL="228600" indent="-228600">
              <a:buFont typeface="Times" charset="0"/>
              <a:buAutoNum type="alphaUcPeriod"/>
            </a:pPr>
            <a:r>
              <a:rPr lang="en-US" sz="2800"/>
              <a:t> Metal Measurement</a:t>
            </a:r>
          </a:p>
          <a:p>
            <a:pPr marL="228600" indent="-228600">
              <a:buFont typeface="Times" charset="0"/>
              <a:buAutoNum type="alphaUcPeriod"/>
            </a:pPr>
            <a:r>
              <a:rPr lang="en-US" sz="2800"/>
              <a:t> Measuring the Energy of Combustion</a:t>
            </a:r>
          </a:p>
          <a:p>
            <a:pPr marL="228600" indent="-228600">
              <a:buFont typeface="Times" charset="0"/>
              <a:buAutoNum type="alphaUcPeriod"/>
            </a:pPr>
            <a:r>
              <a:rPr lang="en-US" sz="2800"/>
              <a:t> Metric Measurement </a:t>
            </a:r>
          </a:p>
          <a:p>
            <a:pPr marL="228600" indent="-228600">
              <a:buFont typeface="Times" charset="0"/>
              <a:buAutoNum type="alphaUcPeriod"/>
            </a:pPr>
            <a:r>
              <a:rPr lang="en-US" sz="2800"/>
              <a:t> Measuring the Calories in a Can of Coca Cola</a:t>
            </a:r>
          </a:p>
          <a:p>
            <a:pPr marL="228600" indent="-228600">
              <a:buFont typeface="Times" charset="0"/>
              <a:buAutoNum type="alphaUcPeriod"/>
            </a:pPr>
            <a:endParaRPr lang="en-US"/>
          </a:p>
          <a:p>
            <a:pPr marL="228600" indent="-228600"/>
            <a:endParaRPr lang="en-US">
              <a:effectLst>
                <a:outerShdw blurRad="38100" dist="38100" dir="2700000" algn="tl">
                  <a:srgbClr val="DDDDDD"/>
                </a:outerShdw>
              </a:effectLst>
            </a:endParaRP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txBox="1">
            <a:spLocks/>
          </p:cNvSpPr>
          <p:nvPr/>
        </p:nvSpPr>
        <p:spPr bwMode="auto">
          <a:xfrm>
            <a:off x="914400" y="503238"/>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Experiment 1 – Metric Measurement</a:t>
            </a:r>
          </a:p>
        </p:txBody>
      </p:sp>
      <p:pic>
        <p:nvPicPr>
          <p:cNvPr id="26627" name="Picture 1" descr="Screen Shot 2018-01-25 at 4.03.0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86063" y="1231900"/>
            <a:ext cx="4432300" cy="5384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628" name="Rectangle 3"/>
          <p:cNvSpPr>
            <a:spLocks noChangeArrowheads="1"/>
          </p:cNvSpPr>
          <p:nvPr/>
        </p:nvSpPr>
        <p:spPr bwMode="auto">
          <a:xfrm>
            <a:off x="4106863" y="179388"/>
            <a:ext cx="1577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228600" indent="-228600"/>
            <a:r>
              <a:rPr lang="en-US">
                <a:solidFill>
                  <a:srgbClr val="FF0000"/>
                </a:solidFill>
              </a:rPr>
              <a:t> Answer D. </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57238"/>
            <a:ext cx="9144000" cy="2362201"/>
          </a:xfrm>
        </p:spPr>
        <p:txBody>
          <a:bodyPr/>
          <a:lstStyle/>
          <a:p>
            <a:pPr algn="ctr" eaLnBrk="1" hangingPunct="1"/>
            <a:r>
              <a:rPr lang="en-US" dirty="0">
                <a:solidFill>
                  <a:srgbClr val="FF0000"/>
                </a:solidFill>
                <a:latin typeface="Calibri" charset="0"/>
                <a:ea typeface="ＭＳ Ｐゴシック" charset="0"/>
                <a:cs typeface="ＭＳ Ｐゴシック" charset="0"/>
              </a:rPr>
              <a:t>Doing: </a:t>
            </a:r>
            <a:r>
              <a:rPr lang="en-US" dirty="0">
                <a:solidFill>
                  <a:srgbClr val="9D3A2D"/>
                </a:solidFill>
                <a:latin typeface="Calibri" charset="0"/>
                <a:ea typeface="ＭＳ Ｐゴシック" charset="0"/>
                <a:cs typeface="ＭＳ Ｐゴシック" charset="0"/>
              </a:rPr>
              <a:t>Lab Experiments</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Metric 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 Background &amp; Preparation [Graded </a:t>
            </a:r>
            <a:r>
              <a:rPr lang="en-US" sz="2400" dirty="0">
                <a:solidFill>
                  <a:srgbClr val="FF0000"/>
                </a:solidFill>
                <a:latin typeface="Calibri" charset="0"/>
                <a:ea typeface="ＭＳ Ｐゴシック" charset="0"/>
                <a:cs typeface="ＭＳ Ｐゴシック" charset="0"/>
              </a:rPr>
              <a:t>Guiding Questions</a:t>
            </a:r>
            <a:r>
              <a:rPr lang="en-US" sz="2400" dirty="0">
                <a:latin typeface="Calibri" charset="0"/>
                <a:ea typeface="ＭＳ Ｐゴシック" charset="0"/>
                <a:cs typeface="ＭＳ Ｐゴシック" charset="0"/>
              </a:rPr>
              <a:t>]</a:t>
            </a:r>
          </a:p>
        </p:txBody>
      </p:sp>
      <p:pic>
        <p:nvPicPr>
          <p:cNvPr id="28675" name="Picture 18" descr="Screen Shot 2017-07-10 at 4.23.13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33650" y="1797050"/>
            <a:ext cx="4348163" cy="449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8676" name="Rectangle 12">
            <a:hlinkClick r:id="rId4"/>
          </p:cNvPr>
          <p:cNvSpPr>
            <a:spLocks noChangeArrowheads="1"/>
          </p:cNvSpPr>
          <p:nvPr/>
        </p:nvSpPr>
        <p:spPr bwMode="auto">
          <a:xfrm>
            <a:off x="0" y="5846763"/>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http://chemconnections.org/general/chem108/Measurements.Units-Guide.html</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304800"/>
            <a:ext cx="9144000" cy="1143000"/>
          </a:xfrm>
        </p:spPr>
        <p:txBody>
          <a:bodyPr/>
          <a:lstStyle/>
          <a:p>
            <a:pPr algn="ctr" eaLnBrk="1" hangingPunct="1"/>
            <a:r>
              <a:rPr lang="en-US" dirty="0">
                <a:solidFill>
                  <a:srgbClr val="FF0000"/>
                </a:solidFill>
                <a:latin typeface="Calibri" charset="0"/>
                <a:ea typeface="ＭＳ Ｐゴシック" charset="0"/>
                <a:cs typeface="ＭＳ Ｐゴシック" charset="0"/>
              </a:rPr>
              <a:t>Doing: </a:t>
            </a:r>
            <a:r>
              <a:rPr lang="en-US" dirty="0">
                <a:solidFill>
                  <a:srgbClr val="9D3A2D"/>
                </a:solidFill>
                <a:latin typeface="Calibri" charset="0"/>
                <a:ea typeface="ＭＳ Ｐゴシック" charset="0"/>
                <a:cs typeface="ＭＳ Ｐゴシック" charset="0"/>
              </a:rPr>
              <a:t>Lab Experiments</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Metric 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(Course/ Lab Manual pp. 9-11; pp. 12-15 [Report Form])</a:t>
            </a:r>
          </a:p>
        </p:txBody>
      </p:sp>
      <p:sp>
        <p:nvSpPr>
          <p:cNvPr id="11" name="Rectangle 10"/>
          <p:cNvSpPr>
            <a:spLocks noChangeArrowheads="1"/>
          </p:cNvSpPr>
          <p:nvPr/>
        </p:nvSpPr>
        <p:spPr bwMode="auto">
          <a:xfrm>
            <a:off x="220663" y="5665788"/>
            <a:ext cx="8793162" cy="101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a:t>Collaboration is encouraged, but individual record keeping and submissions are required. MUST use Lab Manual pages for record keeping. Black or blue ink preferred without erasures, but pencil OK for Chem 108.</a:t>
            </a:r>
          </a:p>
        </p:txBody>
      </p:sp>
      <p:pic>
        <p:nvPicPr>
          <p:cNvPr id="30724" name="Picture 7" descr="Measurement 9-11.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09800"/>
            <a:ext cx="2635250" cy="3409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725" name="Picture 8" descr="Measurement rpt form 12-15.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209800"/>
            <a:ext cx="2649538" cy="342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726" name="Rectangle 12">
            <a:hlinkClick r:id="rId5"/>
          </p:cNvPr>
          <p:cNvSpPr>
            <a:spLocks noChangeArrowheads="1"/>
          </p:cNvSpPr>
          <p:nvPr/>
        </p:nvSpPr>
        <p:spPr bwMode="auto">
          <a:xfrm>
            <a:off x="387350" y="1676400"/>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http://chemconnections.org/general/chem108/calendar-108-f18.html</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304800"/>
            <a:ext cx="9144000" cy="1143000"/>
          </a:xfrm>
        </p:spPr>
        <p:txBody>
          <a:bodyPr/>
          <a:lstStyle/>
          <a:p>
            <a:pPr algn="ctr" eaLnBrk="1" hangingPunct="1"/>
            <a:r>
              <a:rPr lang="en-US" dirty="0">
                <a:solidFill>
                  <a:srgbClr val="FF0000"/>
                </a:solidFill>
                <a:latin typeface="Calibri" charset="0"/>
                <a:ea typeface="ＭＳ Ｐゴシック" charset="0"/>
                <a:cs typeface="ＭＳ Ｐゴシック" charset="0"/>
              </a:rPr>
              <a:t>Doing: </a:t>
            </a:r>
            <a:r>
              <a:rPr lang="en-US" dirty="0">
                <a:solidFill>
                  <a:srgbClr val="9D3A2D"/>
                </a:solidFill>
                <a:latin typeface="Calibri" charset="0"/>
                <a:ea typeface="ＭＳ Ｐゴシック" charset="0"/>
                <a:cs typeface="ＭＳ Ｐゴシック" charset="0"/>
              </a:rPr>
              <a:t>Lab Experiments</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Metric 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(Course/ Lab Manual pp. 9-11; pp. 12-15 [Report Form])</a:t>
            </a:r>
          </a:p>
        </p:txBody>
      </p:sp>
      <p:pic>
        <p:nvPicPr>
          <p:cNvPr id="32771" name="Picture 13" descr="Screen Shot 2017-07-10 at 4.13.2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55800"/>
            <a:ext cx="27844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14" descr="Screen Shot 2017-07-10 at 4.13.5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05250" y="1955800"/>
            <a:ext cx="1428750"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15" descr="Screen Shot 2017-07-10 at 4.12.57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981200"/>
            <a:ext cx="29845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7" descr="Screen Shot 2017-12-19 at 8.38.00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79650" y="4186238"/>
            <a:ext cx="4730750"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txBox="1">
            <a:spLocks/>
          </p:cNvSpPr>
          <p:nvPr/>
        </p:nvSpPr>
        <p:spPr bwMode="auto">
          <a:xfrm>
            <a:off x="500063" y="541338"/>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
        <p:nvSpPr>
          <p:cNvPr id="10" name="Content Placeholder 2"/>
          <p:cNvSpPr txBox="1">
            <a:spLocks/>
          </p:cNvSpPr>
          <p:nvPr/>
        </p:nvSpPr>
        <p:spPr bwMode="auto">
          <a:xfrm>
            <a:off x="1392238" y="2492375"/>
            <a:ext cx="72771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Wingdings" charset="0"/>
              <a:buChar char="Ø"/>
            </a:pPr>
            <a:r>
              <a:rPr lang="en-US" sz="3200"/>
              <a:t>Goal:  Using instruments having different levels of precision, make accurate measurements of length, area, volume, and mass</a:t>
            </a:r>
          </a:p>
          <a:p>
            <a:pPr>
              <a:buFont typeface="Wingdings" charset="0"/>
              <a:buChar char="Ø"/>
            </a:pPr>
            <a:r>
              <a:rPr lang="en-US" sz="3200"/>
              <a:t>Convert measurements to different units using Dimensional Analysis</a:t>
            </a:r>
          </a:p>
          <a:p>
            <a:pPr>
              <a:buFont typeface="Wingdings" charset="0"/>
              <a:buChar char="Ø"/>
            </a:pPr>
            <a:endParaRPr lang="en-US" sz="1500"/>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 calcmode="lin" valueType="num">
                                      <p:cBhvr>
                                        <p:cTn id="12"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4"/>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txBox="1">
            <a:spLocks/>
          </p:cNvSpPr>
          <p:nvPr/>
        </p:nvSpPr>
        <p:spPr bwMode="auto">
          <a:xfrm>
            <a:off x="914400" y="503238"/>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
        <p:nvSpPr>
          <p:cNvPr id="36867" name="Content Placeholder 2"/>
          <p:cNvSpPr txBox="1">
            <a:spLocks/>
          </p:cNvSpPr>
          <p:nvPr/>
        </p:nvSpPr>
        <p:spPr bwMode="auto">
          <a:xfrm>
            <a:off x="1417638" y="1482725"/>
            <a:ext cx="7277100"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914400" indent="-457200"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Wingdings" charset="0"/>
              <a:buChar char="Ø"/>
            </a:pPr>
            <a:endParaRPr lang="en-US" sz="1500"/>
          </a:p>
          <a:p>
            <a:r>
              <a:rPr lang="en-US" sz="2800"/>
              <a:t>Work with a partner</a:t>
            </a:r>
          </a:p>
          <a:p>
            <a:pPr lvl="1">
              <a:buFont typeface="Wingdings" charset="0"/>
              <a:buChar char="Ø"/>
            </a:pPr>
            <a:r>
              <a:rPr lang="en-US" sz="2800"/>
              <a:t>Keep separate records. On each partner</a:t>
            </a:r>
            <a:r>
              <a:rPr lang="ja-JP" altLang="en-US" sz="2800"/>
              <a:t>’</a:t>
            </a:r>
            <a:r>
              <a:rPr lang="en-US" altLang="ja-JP" sz="2800"/>
              <a:t>s Lab </a:t>
            </a:r>
            <a:r>
              <a:rPr lang="en-US" altLang="ja-JP" sz="2800" b="1" u="sng"/>
              <a:t>REPORT FORM, </a:t>
            </a:r>
            <a:r>
              <a:rPr lang="en-US" altLang="ja-JP" sz="2800"/>
              <a:t>write your name first &amp; then your partner</a:t>
            </a:r>
            <a:r>
              <a:rPr lang="ja-JP" altLang="en-US" sz="2800"/>
              <a:t>’</a:t>
            </a:r>
            <a:r>
              <a:rPr lang="en-US" altLang="ja-JP" sz="2800"/>
              <a:t>s in (____)</a:t>
            </a:r>
            <a:endParaRPr lang="en-US" sz="2800" b="1" u="sng"/>
          </a:p>
        </p:txBody>
      </p:sp>
      <p:pic>
        <p:nvPicPr>
          <p:cNvPr id="36868" name="Picture 4" descr="Measurement rpt form 12-15.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78125" y="3589338"/>
            <a:ext cx="3763963" cy="4872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Lightning Bolt 6"/>
          <p:cNvSpPr/>
          <p:nvPr/>
        </p:nvSpPr>
        <p:spPr bwMode="auto">
          <a:xfrm>
            <a:off x="5222875" y="3433763"/>
            <a:ext cx="582613" cy="519112"/>
          </a:xfrm>
          <a:prstGeom prst="lightningBolt">
            <a:avLst/>
          </a:prstGeom>
          <a:solidFill>
            <a:schemeClr val="accent1"/>
          </a:solidFill>
          <a:ln w="12700" cap="flat" cmpd="sng" algn="ctr">
            <a:solidFill>
              <a:schemeClr val="tx1"/>
            </a:solidFill>
            <a:prstDash val="solid"/>
            <a:round/>
            <a:headEnd type="none" w="med" len="med"/>
            <a:tailEnd type="none" w="med" len="med"/>
          </a:ln>
          <a:effectLst/>
        </p:spPr>
        <p:txBody>
          <a:bodyPr/>
          <a:lstStyle/>
          <a:p>
            <a:pPr eaLnBrk="0" hangingPunct="0"/>
            <a:endParaRPr lang="en-US" i="1">
              <a:solidFill>
                <a:schemeClr val="tx2"/>
              </a:solidFill>
              <a:effectLst>
                <a:outerShdw blurRad="38100" dist="38100" dir="2700000" algn="tl">
                  <a:srgbClr val="FFFFFF"/>
                </a:outerShdw>
              </a:effectLst>
              <a:latin typeface="Helvetica" charset="0"/>
            </a:endParaRPr>
          </a:p>
        </p:txBody>
      </p:sp>
      <p:sp>
        <p:nvSpPr>
          <p:cNvPr id="36870" name="TextBox 7"/>
          <p:cNvSpPr txBox="1">
            <a:spLocks noChangeArrowheads="1"/>
          </p:cNvSpPr>
          <p:nvPr/>
        </p:nvSpPr>
        <p:spPr bwMode="auto">
          <a:xfrm>
            <a:off x="5986463" y="3732213"/>
            <a:ext cx="24749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u="sng">
                <a:latin typeface="Santa Fe LET" charset="0"/>
                <a:cs typeface="Santa Fe LET" charset="0"/>
              </a:rPr>
              <a:t>S. Curry</a:t>
            </a:r>
            <a:r>
              <a:rPr lang="en-US" sz="1600" u="sng">
                <a:latin typeface="Chalkduster" charset="0"/>
                <a:cs typeface="Chalkduster" charset="0"/>
              </a:rPr>
              <a:t> (D. Green)</a:t>
            </a:r>
            <a:endParaRPr lang="en-US" sz="1600" u="sng">
              <a:latin typeface="Santa Fe LET" charset="0"/>
              <a:cs typeface="Santa Fe LET" charset="0"/>
            </a:endParaRPr>
          </a:p>
        </p:txBody>
      </p:sp>
      <p:grpSp>
        <p:nvGrpSpPr>
          <p:cNvPr id="2" name="Group 11"/>
          <p:cNvGrpSpPr>
            <a:grpSpLocks/>
          </p:cNvGrpSpPr>
          <p:nvPr/>
        </p:nvGrpSpPr>
        <p:grpSpPr bwMode="auto">
          <a:xfrm>
            <a:off x="6604000" y="4044950"/>
            <a:ext cx="2540000" cy="1228725"/>
            <a:chOff x="6604091" y="3783464"/>
            <a:chExt cx="2539909" cy="1229817"/>
          </a:xfrm>
        </p:grpSpPr>
        <p:sp>
          <p:nvSpPr>
            <p:cNvPr id="36873" name="TextBox 8"/>
            <p:cNvSpPr txBox="1">
              <a:spLocks noChangeArrowheads="1"/>
            </p:cNvSpPr>
            <p:nvPr/>
          </p:nvSpPr>
          <p:spPr bwMode="auto">
            <a:xfrm>
              <a:off x="6668884" y="4674727"/>
              <a:ext cx="2475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u="sng">
                  <a:latin typeface="Chalkduster" charset="0"/>
                  <a:cs typeface="Chalkduster" charset="0"/>
                </a:rPr>
                <a:t>D. Green</a:t>
              </a:r>
              <a:r>
                <a:rPr lang="en-US" sz="1600" u="sng">
                  <a:latin typeface="Santa Fe LET" charset="0"/>
                  <a:cs typeface="Santa Fe LET" charset="0"/>
                </a:rPr>
                <a:t> (S. Curry)</a:t>
              </a:r>
            </a:p>
          </p:txBody>
        </p:sp>
        <p:sp>
          <p:nvSpPr>
            <p:cNvPr id="36874" name="TextBox 10"/>
            <p:cNvSpPr txBox="1">
              <a:spLocks noChangeArrowheads="1"/>
            </p:cNvSpPr>
            <p:nvPr/>
          </p:nvSpPr>
          <p:spPr bwMode="auto">
            <a:xfrm>
              <a:off x="6604091" y="3783464"/>
              <a:ext cx="2539909" cy="83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t>and on your partner</a:t>
              </a:r>
              <a:r>
                <a:rPr lang="ja-JP" altLang="en-US"/>
                <a:t>’</a:t>
              </a:r>
              <a:r>
                <a:rPr lang="en-US" altLang="ja-JP"/>
                <a:t>s  form</a:t>
              </a:r>
              <a:endParaRPr lang="en-US"/>
            </a:p>
          </p:txBody>
        </p:sp>
      </p:grpSp>
      <p:sp>
        <p:nvSpPr>
          <p:cNvPr id="36872" name="TextBox 2"/>
          <p:cNvSpPr txBox="1">
            <a:spLocks noChangeArrowheads="1"/>
          </p:cNvSpPr>
          <p:nvPr/>
        </p:nvSpPr>
        <p:spPr bwMode="auto">
          <a:xfrm>
            <a:off x="3214688" y="4702175"/>
            <a:ext cx="1627187" cy="1600200"/>
          </a:xfrm>
          <a:prstGeom prst="rect">
            <a:avLst/>
          </a:prstGeom>
          <a:solidFill>
            <a:srgbClr val="FF0000">
              <a:alpha val="1294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sz="1400">
              <a:solidFill>
                <a:srgbClr val="FF0000"/>
              </a:solidFill>
            </a:endParaRPr>
          </a:p>
          <a:p>
            <a:pPr eaLnBrk="1" hangingPunct="1"/>
            <a:endParaRPr lang="en-US" sz="1400">
              <a:solidFill>
                <a:srgbClr val="FF0000"/>
              </a:solidFill>
            </a:endParaRPr>
          </a:p>
          <a:p>
            <a:pPr eaLnBrk="1" hangingPunct="1"/>
            <a:endParaRPr lang="en-US" sz="1400">
              <a:solidFill>
                <a:srgbClr val="FF0000"/>
              </a:solidFill>
            </a:endParaRPr>
          </a:p>
          <a:p>
            <a:pPr eaLnBrk="1" hangingPunct="1"/>
            <a:endParaRPr lang="en-US" sz="1400">
              <a:solidFill>
                <a:srgbClr val="FF0000"/>
              </a:solidFill>
            </a:endParaRPr>
          </a:p>
          <a:p>
            <a:pPr eaLnBrk="1" hangingPunct="1"/>
            <a:endParaRPr lang="en-US" sz="1400">
              <a:solidFill>
                <a:srgbClr val="FF0000"/>
              </a:solidFill>
            </a:endParaRPr>
          </a:p>
          <a:p>
            <a:pPr eaLnBrk="1" hangingPunct="1"/>
            <a:endParaRPr lang="en-US" sz="1400">
              <a:solidFill>
                <a:srgbClr val="FF0000"/>
              </a:solidFill>
            </a:endParaRPr>
          </a:p>
          <a:p>
            <a:pPr eaLnBrk="1" hangingPunct="1"/>
            <a:endParaRPr lang="en-US" sz="1400">
              <a:solidFill>
                <a:srgbClr val="FF0000"/>
              </a:solidFill>
            </a:endParaRP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txBox="1">
            <a:spLocks/>
          </p:cNvSpPr>
          <p:nvPr/>
        </p:nvSpPr>
        <p:spPr bwMode="auto">
          <a:xfrm>
            <a:off x="914400" y="503238"/>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
        <p:nvSpPr>
          <p:cNvPr id="10" name="Content Placeholder 2"/>
          <p:cNvSpPr txBox="1">
            <a:spLocks/>
          </p:cNvSpPr>
          <p:nvPr/>
        </p:nvSpPr>
        <p:spPr bwMode="auto">
          <a:xfrm>
            <a:off x="1017588" y="2090738"/>
            <a:ext cx="7277100"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Times" charset="0"/>
                <a:ea typeface="ＭＳ Ｐゴシック" charset="0"/>
                <a:cs typeface="ＭＳ Ｐゴシック" charset="0"/>
              </a:defRPr>
            </a:lvl1pPr>
            <a:lvl2pPr marL="914400" indent="-457200"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lvl="1">
              <a:buFont typeface="Wingdings" charset="0"/>
              <a:buChar char="Ø"/>
            </a:pPr>
            <a:r>
              <a:rPr lang="en-US" sz="3200"/>
              <a:t>Do each measurement separately and independently. Then, compare your value with your partner</a:t>
            </a:r>
            <a:r>
              <a:rPr lang="ja-JP" altLang="en-US" sz="3200"/>
              <a:t>’</a:t>
            </a:r>
            <a:r>
              <a:rPr lang="en-US" altLang="ja-JP" sz="3200"/>
              <a:t>s. The values should be very close within the precision limits of the device used. If not, repeat the measurement together and correct the Report Form entries.</a:t>
            </a:r>
            <a:endParaRPr lang="en-US" sz="3200"/>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4"/>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txBox="1">
            <a:spLocks/>
          </p:cNvSpPr>
          <p:nvPr/>
        </p:nvSpPr>
        <p:spPr bwMode="auto">
          <a:xfrm>
            <a:off x="1270000" y="606425"/>
            <a:ext cx="7874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000"/>
              <a:t>Mass Measurement with an Electronic Balance:</a:t>
            </a:r>
          </a:p>
          <a:p>
            <a:pPr>
              <a:buFont typeface="Wingdings" charset="0"/>
              <a:buChar char="Ø"/>
            </a:pPr>
            <a:endParaRPr lang="en-US" sz="3000"/>
          </a:p>
        </p:txBody>
      </p:sp>
      <p:sp>
        <p:nvSpPr>
          <p:cNvPr id="40963" name="Title 1"/>
          <p:cNvSpPr txBox="1">
            <a:spLocks/>
          </p:cNvSpPr>
          <p:nvPr/>
        </p:nvSpPr>
        <p:spPr bwMode="auto">
          <a:xfrm>
            <a:off x="434975" y="365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 useBgFill="1">
        <p:nvSpPr>
          <p:cNvPr id="40964" name="Rectangle 4"/>
          <p:cNvSpPr>
            <a:spLocks noChangeArrowheads="1"/>
          </p:cNvSpPr>
          <p:nvPr/>
        </p:nvSpPr>
        <p:spPr bwMode="auto">
          <a:xfrm>
            <a:off x="5173663" y="5241925"/>
            <a:ext cx="3490912" cy="422275"/>
          </a:xfrm>
          <a:prstGeom prst="rect">
            <a:avLst/>
          </a:prstGeom>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pic>
        <p:nvPicPr>
          <p:cNvPr id="40965" name="Picture 1" descr="Screen Shot 2018-01-25 at 4.13.5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0563" y="1766888"/>
            <a:ext cx="6030912"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Rectangle 5">
            <a:hlinkClick r:id="rId4"/>
          </p:cNvPr>
          <p:cNvSpPr>
            <a:spLocks noChangeArrowheads="1"/>
          </p:cNvSpPr>
          <p:nvPr/>
        </p:nvSpPr>
        <p:spPr bwMode="auto">
          <a:xfrm>
            <a:off x="1827213" y="6027738"/>
            <a:ext cx="73469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https://www.youtube.com/watch?v=QtnPiKSKKtI</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1049338" y="5826125"/>
            <a:ext cx="7874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000"/>
              <a:t>Measurements with a Graduated Cylinder:</a:t>
            </a:r>
          </a:p>
          <a:p>
            <a:pPr>
              <a:buFont typeface="Wingdings" charset="0"/>
              <a:buChar char="Ø"/>
            </a:pPr>
            <a:endParaRPr lang="en-US" sz="3000"/>
          </a:p>
        </p:txBody>
      </p:sp>
      <p:sp>
        <p:nvSpPr>
          <p:cNvPr id="16" name="Content Placeholder 2"/>
          <p:cNvSpPr txBox="1">
            <a:spLocks/>
          </p:cNvSpPr>
          <p:nvPr/>
        </p:nvSpPr>
        <p:spPr bwMode="auto">
          <a:xfrm>
            <a:off x="5562600" y="2713038"/>
            <a:ext cx="32496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a:t>Measure at the </a:t>
            </a:r>
            <a:r>
              <a:rPr lang="en-US" sz="2800" b="1" i="1">
                <a:solidFill>
                  <a:srgbClr val="004E00"/>
                </a:solidFill>
              </a:rPr>
              <a:t>bottom of the meniscus at eye level</a:t>
            </a:r>
          </a:p>
        </p:txBody>
      </p:sp>
      <p:sp>
        <p:nvSpPr>
          <p:cNvPr id="43012" name="Title 1"/>
          <p:cNvSpPr txBox="1">
            <a:spLocks/>
          </p:cNvSpPr>
          <p:nvPr/>
        </p:nvSpPr>
        <p:spPr bwMode="auto">
          <a:xfrm>
            <a:off x="434975" y="365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 useBgFill="1">
        <p:nvSpPr>
          <p:cNvPr id="43013" name="Rectangle 4"/>
          <p:cNvSpPr>
            <a:spLocks noChangeArrowheads="1"/>
          </p:cNvSpPr>
          <p:nvPr/>
        </p:nvSpPr>
        <p:spPr bwMode="auto">
          <a:xfrm>
            <a:off x="5173663" y="5241925"/>
            <a:ext cx="3490912" cy="422275"/>
          </a:xfrm>
          <a:prstGeom prst="rect">
            <a:avLst/>
          </a:prstGeom>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pic>
        <p:nvPicPr>
          <p:cNvPr id="43014" name="Picture 16" descr="Screen Shot 2017-07-18 at 2.56.0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6350" y="2760663"/>
            <a:ext cx="275590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Content Placeholder 2"/>
          <p:cNvSpPr txBox="1">
            <a:spLocks/>
          </p:cNvSpPr>
          <p:nvPr/>
        </p:nvSpPr>
        <p:spPr bwMode="auto">
          <a:xfrm>
            <a:off x="1270000" y="679450"/>
            <a:ext cx="7874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000"/>
              <a:t>Volume Measurement (Liquids)</a:t>
            </a:r>
          </a:p>
          <a:p>
            <a:pPr>
              <a:buFont typeface="Wingdings" charset="0"/>
              <a:buChar char="Ø"/>
            </a:pPr>
            <a:endParaRPr lang="en-US" sz="3000"/>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 calcmode="lin" valueType="num">
                                      <p:cBhvr>
                                        <p:cTn id="12"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4"/>
      <p:bldP spid="16" grpId="0" build="p" bldLvl="4"/>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txBox="1">
            <a:spLocks/>
          </p:cNvSpPr>
          <p:nvPr/>
        </p:nvSpPr>
        <p:spPr bwMode="auto">
          <a:xfrm>
            <a:off x="1282700" y="527050"/>
            <a:ext cx="7874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000"/>
              <a:t>Measurement with a 100 mL Graduated Cylinder:</a:t>
            </a:r>
          </a:p>
          <a:p>
            <a:pPr>
              <a:buFont typeface="Wingdings" charset="0"/>
              <a:buChar char="Ø"/>
            </a:pPr>
            <a:endParaRPr lang="en-US" sz="300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4513" y="1346200"/>
            <a:ext cx="1603375"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Title 1"/>
          <p:cNvSpPr txBox="1">
            <a:spLocks/>
          </p:cNvSpPr>
          <p:nvPr/>
        </p:nvSpPr>
        <p:spPr bwMode="auto">
          <a:xfrm>
            <a:off x="434975" y="365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 useBgFill="1">
        <p:nvSpPr>
          <p:cNvPr id="45061" name="Rectangle 4"/>
          <p:cNvSpPr>
            <a:spLocks noChangeArrowheads="1"/>
          </p:cNvSpPr>
          <p:nvPr/>
        </p:nvSpPr>
        <p:spPr bwMode="auto">
          <a:xfrm>
            <a:off x="5173663" y="5241925"/>
            <a:ext cx="3490912" cy="422275"/>
          </a:xfrm>
          <a:prstGeom prst="rect">
            <a:avLst/>
          </a:prstGeom>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sp>
        <p:nvSpPr>
          <p:cNvPr id="13" name="Rectangle 12"/>
          <p:cNvSpPr>
            <a:spLocks noChangeArrowheads="1"/>
          </p:cNvSpPr>
          <p:nvPr/>
        </p:nvSpPr>
        <p:spPr bwMode="auto">
          <a:xfrm>
            <a:off x="2130425" y="3473450"/>
            <a:ext cx="4572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eaLnBrk="0" hangingPunct="0">
              <a:buFont typeface="Wingdings" charset="0"/>
              <a:buChar char="Ø"/>
            </a:pPr>
            <a:endParaRPr lang="en-US"/>
          </a:p>
          <a:p>
            <a:pPr marL="457200" indent="-457200" eaLnBrk="0" hangingPunct="0">
              <a:buFont typeface="Wingdings" charset="0"/>
              <a:buChar char="Ø"/>
            </a:pPr>
            <a:endParaRPr lang="en-US"/>
          </a:p>
          <a:p>
            <a:pPr marL="457200" indent="-457200" eaLnBrk="0" hangingPunct="0">
              <a:buFont typeface="Wingdings" charset="0"/>
              <a:buChar char="Ø"/>
            </a:pPr>
            <a:endParaRPr lang="en-US"/>
          </a:p>
          <a:p>
            <a:pPr marL="457200" indent="-457200" eaLnBrk="0" hangingPunct="0">
              <a:buFont typeface="Wingdings" charset="0"/>
              <a:buChar char="Ø"/>
            </a:pPr>
            <a:endParaRPr lang="en-US"/>
          </a:p>
          <a:p>
            <a:pPr marL="457200" indent="-457200" eaLnBrk="0" hangingPunct="0">
              <a:buFont typeface="Wingdings" charset="0"/>
              <a:buChar char="Ø"/>
            </a:pPr>
            <a:endParaRPr lang="en-US"/>
          </a:p>
          <a:p>
            <a:pPr marL="457200" indent="-457200" eaLnBrk="0" hangingPunct="0">
              <a:buFont typeface="Wingdings" charset="0"/>
              <a:buChar char="Ø"/>
            </a:pPr>
            <a:endParaRPr lang="en-US"/>
          </a:p>
          <a:p>
            <a:pPr marL="457200" indent="-457200" eaLnBrk="0" hangingPunct="0">
              <a:buFont typeface="Wingdings" charset="0"/>
              <a:buChar char="Ø"/>
            </a:pPr>
            <a:endParaRPr lang="en-US"/>
          </a:p>
          <a:p>
            <a:pPr marL="457200" indent="-457200" algn="ctr" eaLnBrk="0" hangingPunct="0"/>
            <a:r>
              <a:rPr lang="en-US" b="1" u="sng">
                <a:solidFill>
                  <a:srgbClr val="004E00"/>
                </a:solidFill>
              </a:rPr>
              <a:t>52.9 mL</a:t>
            </a:r>
          </a:p>
        </p:txBody>
      </p:sp>
      <p:grpSp>
        <p:nvGrpSpPr>
          <p:cNvPr id="2" name="Group 13"/>
          <p:cNvGrpSpPr>
            <a:grpSpLocks/>
          </p:cNvGrpSpPr>
          <p:nvPr/>
        </p:nvGrpSpPr>
        <p:grpSpPr bwMode="auto">
          <a:xfrm>
            <a:off x="681038" y="1136650"/>
            <a:ext cx="5497512" cy="4881563"/>
            <a:chOff x="681038" y="1162050"/>
            <a:chExt cx="5497512" cy="4881563"/>
          </a:xfrm>
        </p:grpSpPr>
        <p:pic>
          <p:nvPicPr>
            <p:cNvPr id="4507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038" y="1162050"/>
              <a:ext cx="5440362"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2" name="Rectangle 14"/>
            <p:cNvSpPr>
              <a:spLocks noChangeArrowheads="1"/>
            </p:cNvSpPr>
            <p:nvPr/>
          </p:nvSpPr>
          <p:spPr bwMode="auto">
            <a:xfrm>
              <a:off x="2446338" y="5581650"/>
              <a:ext cx="3732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57200" indent="-457200" eaLnBrk="0" hangingPunct="0"/>
              <a:r>
                <a:rPr lang="en-US"/>
                <a:t>Report this measurement as? </a:t>
              </a:r>
            </a:p>
          </p:txBody>
        </p:sp>
      </p:grpSp>
      <p:grpSp>
        <p:nvGrpSpPr>
          <p:cNvPr id="3" name="Group 18"/>
          <p:cNvGrpSpPr>
            <a:grpSpLocks/>
          </p:cNvGrpSpPr>
          <p:nvPr/>
        </p:nvGrpSpPr>
        <p:grpSpPr bwMode="auto">
          <a:xfrm>
            <a:off x="5078413" y="2860675"/>
            <a:ext cx="4225925" cy="1217613"/>
            <a:chOff x="5078413" y="2860675"/>
            <a:chExt cx="4225925" cy="1217613"/>
          </a:xfrm>
        </p:grpSpPr>
        <p:sp>
          <p:nvSpPr>
            <p:cNvPr id="45067" name="Content Placeholder 2"/>
            <p:cNvSpPr txBox="1">
              <a:spLocks/>
            </p:cNvSpPr>
            <p:nvPr/>
          </p:nvSpPr>
          <p:spPr bwMode="auto">
            <a:xfrm>
              <a:off x="6054725" y="3516313"/>
              <a:ext cx="32496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b="1" i="1">
                  <a:solidFill>
                    <a:srgbClr val="004E00"/>
                  </a:solidFill>
                </a:rPr>
                <a:t>bottom of the meniscus at eye level</a:t>
              </a:r>
            </a:p>
          </p:txBody>
        </p:sp>
        <p:grpSp>
          <p:nvGrpSpPr>
            <p:cNvPr id="45068" name="Group 11"/>
            <p:cNvGrpSpPr>
              <a:grpSpLocks/>
            </p:cNvGrpSpPr>
            <p:nvPr/>
          </p:nvGrpSpPr>
          <p:grpSpPr bwMode="auto">
            <a:xfrm>
              <a:off x="5078413" y="2860675"/>
              <a:ext cx="3262312" cy="585788"/>
              <a:chOff x="5077652" y="3575785"/>
              <a:chExt cx="3262988" cy="584775"/>
            </a:xfrm>
          </p:grpSpPr>
          <p:cxnSp>
            <p:nvCxnSpPr>
              <p:cNvPr id="45069" name="Straight Arrow Connector 8"/>
              <p:cNvCxnSpPr>
                <a:cxnSpLocks noChangeShapeType="1"/>
              </p:cNvCxnSpPr>
              <p:nvPr/>
            </p:nvCxnSpPr>
            <p:spPr bwMode="auto">
              <a:xfrm flipH="1">
                <a:off x="5077652" y="3920041"/>
                <a:ext cx="1554480" cy="0"/>
              </a:xfrm>
              <a:prstGeom prst="straightConnector1">
                <a:avLst/>
              </a:prstGeom>
              <a:noFill/>
              <a:ln w="63500">
                <a:solidFill>
                  <a:schemeClr val="tx1"/>
                </a:solidFill>
                <a:prstDash val="sysDash"/>
                <a:round/>
                <a:headEnd/>
                <a:tailEnd type="stealth" w="lg" len="lg"/>
              </a:ln>
              <a:extLst>
                <a:ext uri="{909E8E84-426E-40dd-AFC4-6F175D3DCCD1}">
                  <a14:hiddenFill xmlns:a14="http://schemas.microsoft.com/office/drawing/2010/main">
                    <a:noFill/>
                  </a14:hiddenFill>
                </a:ext>
              </a:extLst>
            </p:spPr>
          </p:cxnSp>
          <p:sp>
            <p:nvSpPr>
              <p:cNvPr id="45070" name="TextBox 10"/>
              <p:cNvSpPr txBox="1">
                <a:spLocks noChangeArrowheads="1"/>
              </p:cNvSpPr>
              <p:nvPr/>
            </p:nvSpPr>
            <p:spPr bwMode="auto">
              <a:xfrm>
                <a:off x="6626709" y="3575785"/>
                <a:ext cx="1713931" cy="584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200"/>
                  <a:t>meniscus</a:t>
                </a:r>
              </a:p>
            </p:txBody>
          </p:sp>
        </p:grpSp>
      </p:grpSp>
      <p:sp>
        <p:nvSpPr>
          <p:cNvPr id="45065" name="TextBox 19"/>
          <p:cNvSpPr txBox="1">
            <a:spLocks noChangeArrowheads="1"/>
          </p:cNvSpPr>
          <p:nvPr/>
        </p:nvSpPr>
        <p:spPr bwMode="auto">
          <a:xfrm>
            <a:off x="336550" y="5688013"/>
            <a:ext cx="1982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1800" i="1"/>
              <a:t>Take out 	the cylinder; pour some water into it.</a:t>
            </a:r>
          </a:p>
        </p:txBody>
      </p:sp>
      <p:sp>
        <p:nvSpPr>
          <p:cNvPr id="21" name="TextBox 20"/>
          <p:cNvSpPr txBox="1">
            <a:spLocks noChangeArrowheads="1"/>
          </p:cNvSpPr>
          <p:nvPr/>
        </p:nvSpPr>
        <p:spPr bwMode="auto">
          <a:xfrm>
            <a:off x="6657975" y="5556250"/>
            <a:ext cx="19827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1800" i="1"/>
              <a:t>What is the volume of water in your cylinder?</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xit" presetSubtype="0" fill="hold" nodeType="clickEffect">
                                  <p:stCondLst>
                                    <p:cond delay="0"/>
                                  </p:stCondLst>
                                  <p:childTnLst>
                                    <p:animEffect transition="out" filter="fade">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1463675" y="579438"/>
            <a:ext cx="76104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000"/>
              <a:t>Measurement with a 10 mL Graduated Cylinder:</a:t>
            </a:r>
          </a:p>
          <a:p>
            <a:pPr>
              <a:buFont typeface="Wingdings" charset="0"/>
              <a:buChar char="Ø"/>
            </a:pPr>
            <a:endParaRPr lang="en-US" sz="3000"/>
          </a:p>
          <a:p>
            <a:pPr>
              <a:buFont typeface="Wingdings" charset="0"/>
              <a:buChar char="Ø"/>
            </a:pPr>
            <a:endParaRPr lang="en-US" sz="3000"/>
          </a:p>
          <a:p>
            <a:pPr>
              <a:buFont typeface="Wingdings" charset="0"/>
              <a:buChar char="Ø"/>
            </a:pPr>
            <a:endParaRPr lang="en-US" sz="3000"/>
          </a:p>
          <a:p>
            <a:pPr>
              <a:buFont typeface="Wingdings" charset="0"/>
              <a:buChar char="Ø"/>
            </a:pPr>
            <a:endParaRPr lang="en-US" sz="3000"/>
          </a:p>
          <a:p>
            <a:pPr>
              <a:buFont typeface="Wingdings" charset="0"/>
              <a:buChar char="Ø"/>
            </a:pPr>
            <a:endParaRPr lang="en-US" sz="3000"/>
          </a:p>
          <a:p>
            <a:pPr>
              <a:buFont typeface="Wingdings" charset="0"/>
              <a:buChar char="Ø"/>
            </a:pPr>
            <a:endParaRPr lang="en-US" sz="3000"/>
          </a:p>
          <a:p>
            <a:pPr>
              <a:buFont typeface="Wingdings" charset="0"/>
              <a:buChar char="Ø"/>
            </a:pPr>
            <a:endParaRPr lang="en-US" sz="3000"/>
          </a:p>
          <a:p>
            <a:pPr>
              <a:buFont typeface="Wingdings" charset="0"/>
              <a:buChar char="Ø"/>
            </a:pPr>
            <a:endParaRPr lang="en-US" sz="4400"/>
          </a:p>
          <a:p>
            <a:endParaRPr lang="en-US" sz="3000"/>
          </a:p>
          <a:p>
            <a:pPr algn="ctr"/>
            <a:endParaRPr lang="en-US" sz="3000" b="1" u="sng">
              <a:solidFill>
                <a:srgbClr val="004E00"/>
              </a:solidFill>
            </a:endParaRPr>
          </a:p>
          <a:p>
            <a:pPr algn="ctr"/>
            <a:r>
              <a:rPr lang="en-US" sz="3000" b="1" u="sng">
                <a:solidFill>
                  <a:srgbClr val="004E00"/>
                </a:solidFill>
              </a:rPr>
              <a:t>6.31 mL</a:t>
            </a:r>
          </a:p>
          <a:p>
            <a:pPr>
              <a:buFont typeface="Wingdings" charset="0"/>
              <a:buChar char="Ø"/>
            </a:pPr>
            <a:endParaRPr lang="en-US" sz="3000"/>
          </a:p>
        </p:txBody>
      </p:sp>
      <p:sp>
        <p:nvSpPr>
          <p:cNvPr id="19" name="Content Placeholder 2"/>
          <p:cNvSpPr txBox="1">
            <a:spLocks/>
          </p:cNvSpPr>
          <p:nvPr/>
        </p:nvSpPr>
        <p:spPr bwMode="auto">
          <a:xfrm>
            <a:off x="5824538" y="1598613"/>
            <a:ext cx="3249612"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2800"/>
              <a:t>Measure at the </a:t>
            </a:r>
            <a:r>
              <a:rPr lang="en-US" sz="2800" b="1" i="1">
                <a:solidFill>
                  <a:srgbClr val="004E00"/>
                </a:solidFill>
              </a:rPr>
              <a:t>bottom of the meniscus at eye level</a:t>
            </a:r>
          </a:p>
        </p:txBody>
      </p:sp>
      <p:sp>
        <p:nvSpPr>
          <p:cNvPr id="47108" name="Title 1"/>
          <p:cNvSpPr txBox="1">
            <a:spLocks/>
          </p:cNvSpPr>
          <p:nvPr/>
        </p:nvSpPr>
        <p:spPr bwMode="auto">
          <a:xfrm>
            <a:off x="434975" y="365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 useBgFill="1">
        <p:nvSpPr>
          <p:cNvPr id="11" name="Rectangle 10"/>
          <p:cNvSpPr>
            <a:spLocks noChangeArrowheads="1"/>
          </p:cNvSpPr>
          <p:nvPr/>
        </p:nvSpPr>
        <p:spPr bwMode="auto">
          <a:xfrm>
            <a:off x="4973638" y="5476875"/>
            <a:ext cx="3490912" cy="422275"/>
          </a:xfrm>
          <a:prstGeom prst="rect">
            <a:avLst/>
          </a:prstGeom>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sp>
        <p:nvSpPr>
          <p:cNvPr id="47110" name="Rectangle 16"/>
          <p:cNvSpPr>
            <a:spLocks noChangeArrowheads="1"/>
          </p:cNvSpPr>
          <p:nvPr/>
        </p:nvSpPr>
        <p:spPr bwMode="auto">
          <a:xfrm>
            <a:off x="2395538" y="5219700"/>
            <a:ext cx="3730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57200" indent="-457200" eaLnBrk="0" hangingPunct="0"/>
            <a:r>
              <a:rPr lang="en-US"/>
              <a:t>Report this measurement as? </a:t>
            </a:r>
          </a:p>
        </p:txBody>
      </p:sp>
      <p:pic>
        <p:nvPicPr>
          <p:cNvPr id="47111" name="Picture 17" descr="Screen Shot 2017-07-18 at 2.41.3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17850" y="2119313"/>
            <a:ext cx="28575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
          <p:cNvGrpSpPr>
            <a:grpSpLocks/>
          </p:cNvGrpSpPr>
          <p:nvPr/>
        </p:nvGrpSpPr>
        <p:grpSpPr bwMode="auto">
          <a:xfrm>
            <a:off x="5024438" y="3444875"/>
            <a:ext cx="3262312" cy="584200"/>
            <a:chOff x="5077652" y="3575785"/>
            <a:chExt cx="3262988" cy="584775"/>
          </a:xfrm>
        </p:grpSpPr>
        <p:cxnSp>
          <p:nvCxnSpPr>
            <p:cNvPr id="47113" name="Straight Arrow Connector 16"/>
            <p:cNvCxnSpPr>
              <a:cxnSpLocks noChangeShapeType="1"/>
            </p:cNvCxnSpPr>
            <p:nvPr/>
          </p:nvCxnSpPr>
          <p:spPr bwMode="auto">
            <a:xfrm flipH="1">
              <a:off x="5077652" y="3920041"/>
              <a:ext cx="1554480" cy="0"/>
            </a:xfrm>
            <a:prstGeom prst="straightConnector1">
              <a:avLst/>
            </a:prstGeom>
            <a:noFill/>
            <a:ln w="63500">
              <a:solidFill>
                <a:schemeClr val="tx1"/>
              </a:solidFill>
              <a:prstDash val="sysDash"/>
              <a:round/>
              <a:headEnd/>
              <a:tailEnd type="stealth" w="lg" len="lg"/>
            </a:ln>
            <a:extLst>
              <a:ext uri="{909E8E84-426E-40dd-AFC4-6F175D3DCCD1}">
                <a14:hiddenFill xmlns:a14="http://schemas.microsoft.com/office/drawing/2010/main">
                  <a:noFill/>
                </a14:hiddenFill>
              </a:ext>
            </a:extLst>
          </p:spPr>
        </p:cxnSp>
        <p:sp>
          <p:nvSpPr>
            <p:cNvPr id="47114" name="TextBox 17"/>
            <p:cNvSpPr txBox="1">
              <a:spLocks noChangeArrowheads="1"/>
            </p:cNvSpPr>
            <p:nvPr/>
          </p:nvSpPr>
          <p:spPr bwMode="auto">
            <a:xfrm>
              <a:off x="6626709" y="3575785"/>
              <a:ext cx="1713931" cy="584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200"/>
                <a:t>meniscus</a:t>
              </a:r>
            </a:p>
          </p:txBody>
        </p:sp>
      </p:gr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 calcmode="lin" valueType="num">
                                      <p:cBhvr>
                                        <p:cTn id="12"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1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6" presetClass="exit" presetSubtype="32" fill="hold" grpId="0" nodeType="clickEffect">
                                  <p:stCondLst>
                                    <p:cond delay="0"/>
                                  </p:stCondLst>
                                  <p:childTnLst>
                                    <p:animEffect transition="out" filter="circle(out)">
                                      <p:cBhvr>
                                        <p:cTn id="18" dur="1500"/>
                                        <p:tgtEl>
                                          <p:spTgt spid="11"/>
                                        </p:tgtEl>
                                      </p:cBhvr>
                                    </p:animEffect>
                                    <p:set>
                                      <p:cBhvr>
                                        <p:cTn id="19" dur="1" fill="hold">
                                          <p:stCondLst>
                                            <p:cond delay="1499"/>
                                          </p:stCondLst>
                                        </p:cTn>
                                        <p:tgtEl>
                                          <p:spTgt spid="11"/>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0">
                                            <p:txEl>
                                              <p:pRg st="11" end="11"/>
                                            </p:txEl>
                                          </p:spTgt>
                                        </p:tgtEl>
                                        <p:attrNameLst>
                                          <p:attrName>style.visibility</p:attrName>
                                        </p:attrNameLst>
                                      </p:cBhvr>
                                      <p:to>
                                        <p:strVal val="visible"/>
                                      </p:to>
                                    </p:set>
                                    <p:anim calcmode="lin" valueType="num">
                                      <p:cBhvr>
                                        <p:cTn id="24" dur="500" fill="hold"/>
                                        <p:tgtEl>
                                          <p:spTgt spid="10">
                                            <p:txEl>
                                              <p:pRg st="11" end="11"/>
                                            </p:txEl>
                                          </p:spTgt>
                                        </p:tgtEl>
                                        <p:attrNameLst>
                                          <p:attrName>ppt_w</p:attrName>
                                        </p:attrNameLst>
                                      </p:cBhvr>
                                      <p:tavLst>
                                        <p:tav tm="0">
                                          <p:val>
                                            <p:fltVal val="0"/>
                                          </p:val>
                                        </p:tav>
                                        <p:tav tm="100000">
                                          <p:val>
                                            <p:strVal val="#ppt_w"/>
                                          </p:val>
                                        </p:tav>
                                      </p:tavLst>
                                    </p:anim>
                                    <p:anim calcmode="lin" valueType="num">
                                      <p:cBhvr>
                                        <p:cTn id="25" dur="500" fill="hold"/>
                                        <p:tgtEl>
                                          <p:spTgt spid="10">
                                            <p:txEl>
                                              <p:pRg st="11" end="11"/>
                                            </p:txEl>
                                          </p:spTgt>
                                        </p:tgtEl>
                                        <p:attrNameLst>
                                          <p:attrName>ppt_h</p:attrName>
                                        </p:attrNameLst>
                                      </p:cBhvr>
                                      <p:tavLst>
                                        <p:tav tm="0">
                                          <p:val>
                                            <p:fltVal val="0"/>
                                          </p:val>
                                        </p:tav>
                                        <p:tav tm="100000">
                                          <p:val>
                                            <p:strVal val="#ppt_h"/>
                                          </p:val>
                                        </p:tav>
                                      </p:tavLst>
                                    </p:anim>
                                    <p:animEffect transition="in" filter="fade">
                                      <p:cBhvr>
                                        <p:cTn id="26" dur="500"/>
                                        <p:tgtEl>
                                          <p:spTgt spid="10">
                                            <p:txEl>
                                              <p:pRg st="11" end="11"/>
                                            </p:txEl>
                                          </p:spTgt>
                                        </p:tgtEl>
                                      </p:cBhvr>
                                    </p:animEffect>
                                  </p:childTnLst>
                                </p:cTn>
                              </p:par>
                            </p:childTnLst>
                          </p:cTn>
                        </p:par>
                        <p:par>
                          <p:cTn id="27" fill="hold" nodeType="afterGroup">
                            <p:stCondLst>
                              <p:cond delay="500"/>
                            </p:stCondLst>
                            <p:childTnLst>
                              <p:par>
                                <p:cTn id="28" presetID="2" presetClass="entr" presetSubtype="2"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1+#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4"/>
      <p:bldP spid="19" grpId="0" build="p" bldLvl="4"/>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206375" y="498475"/>
            <a:ext cx="8716963"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Wingdings" charset="0"/>
              <a:buChar char="Ø"/>
            </a:pPr>
            <a:r>
              <a:rPr lang="en-US" sz="2800"/>
              <a:t>Important to record </a:t>
            </a:r>
            <a:r>
              <a:rPr lang="en-US" sz="2800" b="1" i="1"/>
              <a:t>measurements </a:t>
            </a:r>
            <a:r>
              <a:rPr lang="en-US" sz="2800"/>
              <a:t>to the correct limits of the equipment used (i.e. uncertainty/</a:t>
            </a:r>
            <a:r>
              <a:rPr lang="en-US" sz="2800">
                <a:solidFill>
                  <a:srgbClr val="FF0000"/>
                </a:solidFill>
              </a:rPr>
              <a:t>significant figures</a:t>
            </a:r>
            <a:r>
              <a:rPr lang="en-US" sz="2800"/>
              <a:t>). NOTE: For this experiment the uncertainty limits (+/−) of the equipment is to be included.</a:t>
            </a:r>
          </a:p>
          <a:p>
            <a:pPr>
              <a:buFont typeface="Wingdings" charset="0"/>
              <a:buChar char="Ø"/>
            </a:pPr>
            <a:r>
              <a:rPr lang="en-US" sz="2800"/>
              <a:t>Uncertainty limits are not normally included in calculations but are inferred from the correctly reported </a:t>
            </a:r>
            <a:r>
              <a:rPr lang="en-US" sz="2800">
                <a:solidFill>
                  <a:srgbClr val="FF0000"/>
                </a:solidFill>
              </a:rPr>
              <a:t>significant figure </a:t>
            </a:r>
            <a:r>
              <a:rPr lang="en-US" sz="2800"/>
              <a:t>in the experimental value.</a:t>
            </a:r>
          </a:p>
        </p:txBody>
      </p:sp>
      <p:sp>
        <p:nvSpPr>
          <p:cNvPr id="49155" name="Title 1"/>
          <p:cNvSpPr txBox="1">
            <a:spLocks/>
          </p:cNvSpPr>
          <p:nvPr/>
        </p:nvSpPr>
        <p:spPr bwMode="auto">
          <a:xfrm>
            <a:off x="434975" y="365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
        <p:nvSpPr>
          <p:cNvPr id="8" name="Content Placeholder 2"/>
          <p:cNvSpPr txBox="1">
            <a:spLocks/>
          </p:cNvSpPr>
          <p:nvPr/>
        </p:nvSpPr>
        <p:spPr bwMode="auto">
          <a:xfrm>
            <a:off x="219075" y="3608388"/>
            <a:ext cx="2898775"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Wingdings" charset="0"/>
              <a:buChar char="Ø"/>
            </a:pPr>
            <a:r>
              <a:rPr lang="en-US" sz="2800"/>
              <a:t>Estimating to 6.3</a:t>
            </a:r>
            <a:r>
              <a:rPr lang="en-US" sz="2800" b="1">
                <a:solidFill>
                  <a:srgbClr val="FF0000"/>
                </a:solidFill>
              </a:rPr>
              <a:t>0 </a:t>
            </a:r>
            <a:r>
              <a:rPr lang="en-US" sz="2800"/>
              <a:t>mL is ok if the meniscus is viewed to be exactly on the mark.</a:t>
            </a:r>
          </a:p>
        </p:txBody>
      </p:sp>
      <p:pic>
        <p:nvPicPr>
          <p:cNvPr id="49157" name="Picture 11" descr="Screen Shot 2017-07-18 at 2.41.3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0063" y="3713163"/>
            <a:ext cx="28575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a:spLocks noChangeArrowheads="1"/>
          </p:cNvSpPr>
          <p:nvPr/>
        </p:nvSpPr>
        <p:spPr bwMode="auto">
          <a:xfrm>
            <a:off x="231775" y="6162675"/>
            <a:ext cx="3287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Report: 6.3</a:t>
            </a:r>
            <a:r>
              <a:rPr lang="en-US" b="1">
                <a:solidFill>
                  <a:srgbClr val="FF0000"/>
                </a:solidFill>
              </a:rPr>
              <a:t>0 +/- 0.01 </a:t>
            </a:r>
            <a:r>
              <a:rPr lang="en-US"/>
              <a:t>mL </a:t>
            </a:r>
          </a:p>
        </p:txBody>
      </p:sp>
      <p:sp>
        <p:nvSpPr>
          <p:cNvPr id="7" name="Content Placeholder 2"/>
          <p:cNvSpPr txBox="1">
            <a:spLocks/>
          </p:cNvSpPr>
          <p:nvPr/>
        </p:nvSpPr>
        <p:spPr bwMode="auto">
          <a:xfrm>
            <a:off x="5970588" y="3617913"/>
            <a:ext cx="2898775"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Wingdings" charset="0"/>
              <a:buChar char="Ø"/>
            </a:pPr>
            <a:r>
              <a:rPr lang="en-US" sz="2800"/>
              <a:t>Estimating to 6.3</a:t>
            </a:r>
            <a:r>
              <a:rPr lang="en-US" sz="2800" b="1">
                <a:solidFill>
                  <a:srgbClr val="FF0000"/>
                </a:solidFill>
              </a:rPr>
              <a:t>1 </a:t>
            </a:r>
            <a:r>
              <a:rPr lang="en-US" sz="2800"/>
              <a:t>mL is also ok if the meniscus is viewed to be off the mark.</a:t>
            </a:r>
          </a:p>
        </p:txBody>
      </p:sp>
      <p:sp>
        <p:nvSpPr>
          <p:cNvPr id="9" name="Rectangle 8"/>
          <p:cNvSpPr>
            <a:spLocks noChangeArrowheads="1"/>
          </p:cNvSpPr>
          <p:nvPr/>
        </p:nvSpPr>
        <p:spPr bwMode="auto">
          <a:xfrm>
            <a:off x="5735638" y="6199188"/>
            <a:ext cx="32877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Report: 6.3</a:t>
            </a:r>
            <a:r>
              <a:rPr lang="en-US" b="1">
                <a:solidFill>
                  <a:srgbClr val="FF0000"/>
                </a:solidFill>
              </a:rPr>
              <a:t>1 +/- 0.01 </a:t>
            </a:r>
            <a:r>
              <a:rPr lang="en-US"/>
              <a:t>mL </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 calcmode="lin" valueType="num">
                                      <p:cBhvr>
                                        <p:cTn id="12"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0">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4"/>
      <p:bldP spid="8" grpId="0"/>
      <p:bldP spid="13" grpId="0"/>
      <p:bldP spid="7"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1749425" y="682625"/>
            <a:ext cx="69723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200"/>
              <a:t>Measurement with a Graduated Cylinder:</a:t>
            </a:r>
          </a:p>
          <a:p>
            <a:pPr>
              <a:buFont typeface="Wingdings" charset="0"/>
              <a:buChar char="Ø"/>
            </a:pPr>
            <a:endParaRPr lang="en-US" sz="3200"/>
          </a:p>
          <a:p>
            <a:pPr>
              <a:buFont typeface="Wingdings" charset="0"/>
              <a:buChar char="Ø"/>
            </a:pPr>
            <a:endParaRPr lang="en-US" sz="3200"/>
          </a:p>
          <a:p>
            <a:pPr>
              <a:buFont typeface="Wingdings" charset="0"/>
              <a:buChar char="Ø"/>
            </a:pPr>
            <a:endParaRPr lang="en-US" sz="3200"/>
          </a:p>
          <a:p>
            <a:pPr>
              <a:buFont typeface="Wingdings" charset="0"/>
              <a:buChar char="Ø"/>
            </a:pPr>
            <a:endParaRPr lang="en-US" sz="3200"/>
          </a:p>
          <a:p>
            <a:pPr>
              <a:buFont typeface="Wingdings" charset="0"/>
              <a:buChar char="Ø"/>
            </a:pPr>
            <a:endParaRPr lang="en-US" sz="3200"/>
          </a:p>
          <a:p>
            <a:pPr>
              <a:buFont typeface="Wingdings" charset="0"/>
              <a:buChar char="Ø"/>
            </a:pPr>
            <a:endParaRPr lang="en-US" sz="3200"/>
          </a:p>
          <a:p>
            <a:pPr>
              <a:buFont typeface="Wingdings" charset="0"/>
              <a:buChar char="Ø"/>
            </a:pPr>
            <a:endParaRPr lang="en-US" sz="3200"/>
          </a:p>
          <a:p>
            <a:pPr>
              <a:buFont typeface="Wingdings" charset="0"/>
              <a:buChar char="Ø"/>
            </a:pPr>
            <a:endParaRPr lang="en-US" sz="3200"/>
          </a:p>
          <a:p>
            <a:pPr>
              <a:buFont typeface="Wingdings" charset="0"/>
              <a:buChar char="Ø"/>
            </a:pPr>
            <a:r>
              <a:rPr lang="en-US" sz="3200"/>
              <a:t>Notice the difference in precision (uncertainty) with each instrument used and their maximum capacities</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525" y="2044700"/>
            <a:ext cx="3027363"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ontent Placeholder 2"/>
          <p:cNvSpPr txBox="1">
            <a:spLocks/>
          </p:cNvSpPr>
          <p:nvPr/>
        </p:nvSpPr>
        <p:spPr bwMode="auto">
          <a:xfrm>
            <a:off x="11113" y="4305300"/>
            <a:ext cx="4494212"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b="1">
                <a:solidFill>
                  <a:srgbClr val="004E00"/>
                </a:solidFill>
              </a:rPr>
              <a:t>Measurement:  52.9 +/− 0.1mL</a:t>
            </a:r>
          </a:p>
        </p:txBody>
      </p:sp>
      <p:sp>
        <p:nvSpPr>
          <p:cNvPr id="13" name="Content Placeholder 2"/>
          <p:cNvSpPr txBox="1">
            <a:spLocks/>
          </p:cNvSpPr>
          <p:nvPr/>
        </p:nvSpPr>
        <p:spPr bwMode="auto">
          <a:xfrm>
            <a:off x="4584700" y="4340225"/>
            <a:ext cx="44942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b="1">
                <a:solidFill>
                  <a:srgbClr val="004E00"/>
                </a:solidFill>
              </a:rPr>
              <a:t>Measurement:  6.31 +/− 0.01mL</a:t>
            </a:r>
          </a:p>
        </p:txBody>
      </p:sp>
      <p:sp>
        <p:nvSpPr>
          <p:cNvPr id="14" name="Content Placeholder 2"/>
          <p:cNvSpPr txBox="1">
            <a:spLocks/>
          </p:cNvSpPr>
          <p:nvPr/>
        </p:nvSpPr>
        <p:spPr bwMode="auto">
          <a:xfrm>
            <a:off x="395288" y="1490663"/>
            <a:ext cx="4494212"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a:r>
              <a:rPr lang="en-US"/>
              <a:t>100 mL Graduated Cylinder</a:t>
            </a:r>
            <a:endParaRPr lang="en-US" b="1">
              <a:solidFill>
                <a:srgbClr val="004E00"/>
              </a:solidFill>
            </a:endParaRPr>
          </a:p>
        </p:txBody>
      </p:sp>
      <p:sp>
        <p:nvSpPr>
          <p:cNvPr id="15" name="Content Placeholder 2"/>
          <p:cNvSpPr txBox="1">
            <a:spLocks/>
          </p:cNvSpPr>
          <p:nvPr/>
        </p:nvSpPr>
        <p:spPr bwMode="auto">
          <a:xfrm>
            <a:off x="4929188" y="1517650"/>
            <a:ext cx="449421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a:t>10 mL Graduated Cylinder</a:t>
            </a:r>
            <a:endParaRPr lang="en-US" b="1">
              <a:solidFill>
                <a:srgbClr val="004E00"/>
              </a:solidFill>
            </a:endParaRPr>
          </a:p>
        </p:txBody>
      </p:sp>
      <p:sp>
        <p:nvSpPr>
          <p:cNvPr id="51208" name="Title 1"/>
          <p:cNvSpPr txBox="1">
            <a:spLocks/>
          </p:cNvSpPr>
          <p:nvPr/>
        </p:nvSpPr>
        <p:spPr bwMode="auto">
          <a:xfrm>
            <a:off x="434975" y="365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pic>
        <p:nvPicPr>
          <p:cNvPr id="51209" name="Picture 11" descr="Screen Shot 2017-07-18 at 2.41.30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91125" y="1938338"/>
            <a:ext cx="28575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
                                            <p:txEl>
                                              <p:pRg st="0" end="0"/>
                                            </p:txEl>
                                          </p:spTgt>
                                        </p:tgtEl>
                                      </p:cBhvr>
                                    </p:animEffect>
                                  </p:childTnLst>
                                </p:cTn>
                              </p:par>
                              <p:par>
                                <p:cTn id="10" presetID="10" presetClass="entr" presetSubtype="0" fill="hold" nodeType="with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500"/>
                                        <p:tgtEl>
                                          <p:spTgt spid="205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 calcmode="lin" valueType="num">
                                      <p:cBhvr>
                                        <p:cTn id="15"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16">
                                            <p:txEl>
                                              <p:pRg st="0" end="0"/>
                                            </p:txEl>
                                          </p:spTgt>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3">
                                            <p:txEl>
                                              <p:pRg st="0" end="0"/>
                                            </p:txEl>
                                          </p:spTgt>
                                        </p:tgtEl>
                                        <p:attrNameLst>
                                          <p:attrName>style.visibility</p:attrName>
                                        </p:attrNameLst>
                                      </p:cBhvr>
                                      <p:to>
                                        <p:strVal val="visible"/>
                                      </p:to>
                                    </p:set>
                                    <p:anim calcmode="lin" valueType="num">
                                      <p:cBhvr>
                                        <p:cTn id="20"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13">
                                            <p:txEl>
                                              <p:pRg st="0" end="0"/>
                                            </p:txEl>
                                          </p:spTgt>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 calcmode="lin" valueType="num">
                                      <p:cBhvr>
                                        <p:cTn id="25"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14">
                                            <p:txEl>
                                              <p:pRg st="0" end="0"/>
                                            </p:txEl>
                                          </p:spTgt>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5">
                                            <p:txEl>
                                              <p:pRg st="0" end="0"/>
                                            </p:txEl>
                                          </p:spTgt>
                                        </p:tgtEl>
                                        <p:attrNameLst>
                                          <p:attrName>style.visibility</p:attrName>
                                        </p:attrNameLst>
                                      </p:cBhvr>
                                      <p:to>
                                        <p:strVal val="visible"/>
                                      </p:to>
                                    </p:set>
                                    <p:anim calcmode="lin" valueType="num">
                                      <p:cBhvr>
                                        <p:cTn id="30"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32" dur="500"/>
                                        <p:tgtEl>
                                          <p:spTgt spid="15">
                                            <p:txEl>
                                              <p:pRg st="0" end="0"/>
                                            </p:txEl>
                                          </p:spTgt>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0">
                                            <p:txEl>
                                              <p:pRg st="9" end="9"/>
                                            </p:txEl>
                                          </p:spTgt>
                                        </p:tgtEl>
                                        <p:attrNameLst>
                                          <p:attrName>style.visibility</p:attrName>
                                        </p:attrNameLst>
                                      </p:cBhvr>
                                      <p:to>
                                        <p:strVal val="visible"/>
                                      </p:to>
                                    </p:set>
                                    <p:anim calcmode="lin" valueType="num">
                                      <p:cBhvr>
                                        <p:cTn id="35" dur="500" fill="hold"/>
                                        <p:tgtEl>
                                          <p:spTgt spid="10">
                                            <p:txEl>
                                              <p:pRg st="9" end="9"/>
                                            </p:txEl>
                                          </p:spTgt>
                                        </p:tgtEl>
                                        <p:attrNameLst>
                                          <p:attrName>ppt_w</p:attrName>
                                        </p:attrNameLst>
                                      </p:cBhvr>
                                      <p:tavLst>
                                        <p:tav tm="0">
                                          <p:val>
                                            <p:fltVal val="0"/>
                                          </p:val>
                                        </p:tav>
                                        <p:tav tm="100000">
                                          <p:val>
                                            <p:strVal val="#ppt_w"/>
                                          </p:val>
                                        </p:tav>
                                      </p:tavLst>
                                    </p:anim>
                                    <p:anim calcmode="lin" valueType="num">
                                      <p:cBhvr>
                                        <p:cTn id="36" dur="500" fill="hold"/>
                                        <p:tgtEl>
                                          <p:spTgt spid="10">
                                            <p:txEl>
                                              <p:pRg st="9" end="9"/>
                                            </p:txEl>
                                          </p:spTgt>
                                        </p:tgtEl>
                                        <p:attrNameLst>
                                          <p:attrName>ppt_h</p:attrName>
                                        </p:attrNameLst>
                                      </p:cBhvr>
                                      <p:tavLst>
                                        <p:tav tm="0">
                                          <p:val>
                                            <p:fltVal val="0"/>
                                          </p:val>
                                        </p:tav>
                                        <p:tav tm="100000">
                                          <p:val>
                                            <p:strVal val="#ppt_h"/>
                                          </p:val>
                                        </p:tav>
                                      </p:tavLst>
                                    </p:anim>
                                    <p:animEffect transition="in" filter="fade">
                                      <p:cBhvr>
                                        <p:cTn id="37"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4"/>
      <p:bldP spid="16" grpId="0" build="p" bldLvl="4"/>
      <p:bldP spid="13" grpId="0" build="p" bldLvl="4"/>
      <p:bldP spid="14" grpId="0" build="p" bldLvl="4"/>
      <p:bldP spid="15" grpId="0" build="p" bldLvl="4"/>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15"/>
          <p:cNvSpPr>
            <a:spLocks noChangeArrowheads="1"/>
          </p:cNvSpPr>
          <p:nvPr/>
        </p:nvSpPr>
        <p:spPr bwMode="auto">
          <a:xfrm>
            <a:off x="2182813" y="2797175"/>
            <a:ext cx="2333625" cy="138588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sp>
        <p:nvSpPr>
          <p:cNvPr id="53251" name="Rectangle 16"/>
          <p:cNvSpPr>
            <a:spLocks noChangeArrowheads="1"/>
          </p:cNvSpPr>
          <p:nvPr/>
        </p:nvSpPr>
        <p:spPr bwMode="auto">
          <a:xfrm>
            <a:off x="4459288" y="2749550"/>
            <a:ext cx="4459287" cy="138588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cxnSp>
        <p:nvCxnSpPr>
          <p:cNvPr id="53252" name="Straight Connector 18"/>
          <p:cNvCxnSpPr>
            <a:cxnSpLocks noChangeShapeType="1"/>
          </p:cNvCxnSpPr>
          <p:nvPr/>
        </p:nvCxnSpPr>
        <p:spPr bwMode="auto">
          <a:xfrm flipH="1">
            <a:off x="5724525" y="2962275"/>
            <a:ext cx="1033463" cy="455613"/>
          </a:xfrm>
          <a:prstGeom prst="line">
            <a:avLst/>
          </a:prstGeom>
          <a:noFill/>
          <a:ln w="53975">
            <a:solidFill>
              <a:srgbClr val="C00000"/>
            </a:solidFill>
            <a:prstDash val="sysDot"/>
            <a:round/>
            <a:headEnd/>
            <a:tailEnd/>
          </a:ln>
          <a:extLst>
            <a:ext uri="{909E8E84-426E-40dd-AFC4-6F175D3DCCD1}">
              <a14:hiddenFill xmlns:a14="http://schemas.microsoft.com/office/drawing/2010/main">
                <a:noFill/>
              </a14:hiddenFill>
            </a:ext>
          </a:extLst>
        </p:spPr>
      </p:cxnSp>
      <p:cxnSp>
        <p:nvCxnSpPr>
          <p:cNvPr id="53253" name="Straight Connector 21"/>
          <p:cNvCxnSpPr>
            <a:cxnSpLocks noChangeShapeType="1"/>
          </p:cNvCxnSpPr>
          <p:nvPr/>
        </p:nvCxnSpPr>
        <p:spPr bwMode="auto">
          <a:xfrm flipH="1">
            <a:off x="7562850" y="3575050"/>
            <a:ext cx="1014413" cy="368300"/>
          </a:xfrm>
          <a:prstGeom prst="line">
            <a:avLst/>
          </a:prstGeom>
          <a:noFill/>
          <a:ln w="53975">
            <a:solidFill>
              <a:srgbClr val="C00000"/>
            </a:solidFill>
            <a:prstDash val="sysDot"/>
            <a:round/>
            <a:headEnd/>
            <a:tailEnd/>
          </a:ln>
          <a:extLst>
            <a:ext uri="{909E8E84-426E-40dd-AFC4-6F175D3DCCD1}">
              <a14:hiddenFill xmlns:a14="http://schemas.microsoft.com/office/drawing/2010/main">
                <a:noFill/>
              </a14:hiddenFill>
            </a:ext>
          </a:extLst>
        </p:spPr>
      </p:cxnSp>
      <p:sp>
        <p:nvSpPr>
          <p:cNvPr id="53254" name="Curved Up Arrow 28"/>
          <p:cNvSpPr>
            <a:spLocks noChangeArrowheads="1"/>
          </p:cNvSpPr>
          <p:nvPr/>
        </p:nvSpPr>
        <p:spPr bwMode="auto">
          <a:xfrm rot="10410580">
            <a:off x="2754313" y="2559050"/>
            <a:ext cx="1123950" cy="446088"/>
          </a:xfrm>
          <a:prstGeom prst="curvedUpArrow">
            <a:avLst>
              <a:gd name="adj1" fmla="val 25009"/>
              <a:gd name="adj2" fmla="val 49995"/>
              <a:gd name="adj3" fmla="val 27597"/>
            </a:avLst>
          </a:prstGeom>
          <a:solidFill>
            <a:srgbClr val="00B050"/>
          </a:solidFill>
          <a:ln w="9525">
            <a:solidFill>
              <a:schemeClr val="tx1"/>
            </a:solidFill>
            <a:round/>
            <a:headEnd/>
            <a:tailEnd/>
          </a:ln>
        </p:spPr>
        <p:txBody>
          <a:bodyPr/>
          <a:lstStyle/>
          <a:p>
            <a:pPr eaLnBrk="0" hangingPunct="0"/>
            <a:endParaRPr lang="en-US"/>
          </a:p>
        </p:txBody>
      </p:sp>
      <p:sp>
        <p:nvSpPr>
          <p:cNvPr id="53255" name="Curved Up Arrow 29"/>
          <p:cNvSpPr>
            <a:spLocks noChangeArrowheads="1"/>
          </p:cNvSpPr>
          <p:nvPr/>
        </p:nvSpPr>
        <p:spPr bwMode="auto">
          <a:xfrm rot="10410580">
            <a:off x="3209925" y="2574925"/>
            <a:ext cx="682625" cy="444500"/>
          </a:xfrm>
          <a:prstGeom prst="curvedUpArrow">
            <a:avLst>
              <a:gd name="adj1" fmla="val 25083"/>
              <a:gd name="adj2" fmla="val 50181"/>
              <a:gd name="adj3" fmla="val 27597"/>
            </a:avLst>
          </a:prstGeom>
          <a:solidFill>
            <a:srgbClr val="00B050"/>
          </a:solidFill>
          <a:ln w="9525">
            <a:solidFill>
              <a:schemeClr val="tx1"/>
            </a:solidFill>
            <a:round/>
            <a:headEnd/>
            <a:tailEnd/>
          </a:ln>
        </p:spPr>
        <p:txBody>
          <a:bodyPr/>
          <a:lstStyle/>
          <a:p>
            <a:pPr eaLnBrk="0" hangingPunct="0"/>
            <a:endParaRPr lang="en-US"/>
          </a:p>
        </p:txBody>
      </p:sp>
      <p:sp>
        <p:nvSpPr>
          <p:cNvPr id="53256" name="Curved Up Arrow 30"/>
          <p:cNvSpPr>
            <a:spLocks noChangeArrowheads="1"/>
          </p:cNvSpPr>
          <p:nvPr/>
        </p:nvSpPr>
        <p:spPr bwMode="auto">
          <a:xfrm rot="10410580" flipV="1">
            <a:off x="2786063" y="3876675"/>
            <a:ext cx="1371600" cy="379413"/>
          </a:xfrm>
          <a:prstGeom prst="curvedUpArrow">
            <a:avLst>
              <a:gd name="adj1" fmla="val 25054"/>
              <a:gd name="adj2" fmla="val 50092"/>
              <a:gd name="adj3" fmla="val 27597"/>
            </a:avLst>
          </a:prstGeom>
          <a:solidFill>
            <a:srgbClr val="00B050"/>
          </a:solidFill>
          <a:ln w="9525">
            <a:solidFill>
              <a:schemeClr val="tx1"/>
            </a:solidFill>
            <a:round/>
            <a:headEnd/>
            <a:tailEnd/>
          </a:ln>
        </p:spPr>
        <p:txBody>
          <a:bodyPr/>
          <a:lstStyle/>
          <a:p>
            <a:pPr eaLnBrk="0" hangingPunct="0"/>
            <a:endParaRPr lang="en-US"/>
          </a:p>
        </p:txBody>
      </p:sp>
      <p:sp>
        <p:nvSpPr>
          <p:cNvPr id="53257" name="Curved Up Arrow 31"/>
          <p:cNvSpPr>
            <a:spLocks noChangeArrowheads="1"/>
          </p:cNvSpPr>
          <p:nvPr/>
        </p:nvSpPr>
        <p:spPr bwMode="auto">
          <a:xfrm rot="10410580" flipV="1">
            <a:off x="3487738" y="3856038"/>
            <a:ext cx="682625" cy="379412"/>
          </a:xfrm>
          <a:prstGeom prst="curvedUpArrow">
            <a:avLst>
              <a:gd name="adj1" fmla="val 25047"/>
              <a:gd name="adj2" fmla="val 50102"/>
              <a:gd name="adj3" fmla="val 27597"/>
            </a:avLst>
          </a:prstGeom>
          <a:solidFill>
            <a:srgbClr val="00B050"/>
          </a:solidFill>
          <a:ln w="9525">
            <a:solidFill>
              <a:schemeClr val="tx1"/>
            </a:solidFill>
            <a:round/>
            <a:headEnd/>
            <a:tailEnd/>
          </a:ln>
        </p:spPr>
        <p:txBody>
          <a:bodyPr/>
          <a:lstStyle/>
          <a:p>
            <a:pPr eaLnBrk="0" hangingPunct="0"/>
            <a:endParaRPr lang="en-US"/>
          </a:p>
        </p:txBody>
      </p:sp>
      <p:sp>
        <p:nvSpPr>
          <p:cNvPr id="53258" name="Rectangle 35"/>
          <p:cNvSpPr>
            <a:spLocks noChangeArrowheads="1"/>
          </p:cNvSpPr>
          <p:nvPr/>
        </p:nvSpPr>
        <p:spPr bwMode="auto">
          <a:xfrm>
            <a:off x="3794125" y="2908300"/>
            <a:ext cx="358775" cy="37623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sp>
        <p:nvSpPr>
          <p:cNvPr id="53259" name="Rectangle 36"/>
          <p:cNvSpPr>
            <a:spLocks noChangeArrowheads="1"/>
          </p:cNvSpPr>
          <p:nvPr/>
        </p:nvSpPr>
        <p:spPr bwMode="auto">
          <a:xfrm>
            <a:off x="3983038" y="3567113"/>
            <a:ext cx="274637" cy="274637"/>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pic>
        <p:nvPicPr>
          <p:cNvPr id="53260" name="Picture 19" descr="Screen Shot 2017-07-18 at 3.05.46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6738" y="1247775"/>
            <a:ext cx="8140700"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1" name="TextBox 20"/>
          <p:cNvSpPr txBox="1">
            <a:spLocks noChangeArrowheads="1"/>
          </p:cNvSpPr>
          <p:nvPr/>
        </p:nvSpPr>
        <p:spPr bwMode="auto">
          <a:xfrm>
            <a:off x="6881813" y="4897438"/>
            <a:ext cx="2262187" cy="461962"/>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a:solidFill>
                  <a:srgbClr val="FF0000"/>
                </a:solidFill>
                <a:latin typeface="Helvetica" charset="0"/>
              </a:rPr>
              <a:t>Reported as: 75.0 +/- 0.1 mm or 7.50 +/- 0.01 cm</a:t>
            </a:r>
          </a:p>
        </p:txBody>
      </p:sp>
      <p:sp>
        <p:nvSpPr>
          <p:cNvPr id="53262" name="Title 1"/>
          <p:cNvSpPr txBox="1">
            <a:spLocks/>
          </p:cNvSpPr>
          <p:nvPr/>
        </p:nvSpPr>
        <p:spPr bwMode="auto">
          <a:xfrm>
            <a:off x="693738" y="185738"/>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
        <p:nvSpPr>
          <p:cNvPr id="53263" name="Rectangle 1"/>
          <p:cNvSpPr>
            <a:spLocks noChangeArrowheads="1"/>
          </p:cNvSpPr>
          <p:nvPr/>
        </p:nvSpPr>
        <p:spPr bwMode="auto">
          <a:xfrm>
            <a:off x="1012825" y="939800"/>
            <a:ext cx="72532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Measurement with a centimeter/millimeter ruler (Length) </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946150" y="1520825"/>
            <a:ext cx="8197850"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Times" charset="0"/>
                <a:ea typeface="ＭＳ Ｐゴシック" charset="0"/>
                <a:cs typeface="ＭＳ Ｐゴシック" charset="0"/>
              </a:defRPr>
            </a:lvl1pPr>
            <a:lvl2pPr marL="914400" indent="-457200"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Wingdings" charset="0"/>
              <a:buChar char="Ø"/>
            </a:pPr>
            <a:r>
              <a:rPr lang="en-US" sz="2800"/>
              <a:t>When measuring glassware with the ruler, use inner diameter of glassware, NOT outer diameter. Why?</a:t>
            </a:r>
          </a:p>
          <a:p>
            <a:pPr>
              <a:buFont typeface="Wingdings" charset="0"/>
              <a:buChar char="Ø"/>
            </a:pPr>
            <a:r>
              <a:rPr lang="en-US" sz="2800"/>
              <a:t>Experimental error will occur:</a:t>
            </a:r>
          </a:p>
          <a:p>
            <a:pPr lvl="1"/>
            <a:r>
              <a:rPr lang="en-US" sz="2800"/>
              <a:t> When pouring water out of test tube into graduated cylinder, some is always left in test tube; how does this systematic error affect accuracy of measured volume?</a:t>
            </a:r>
          </a:p>
          <a:p>
            <a:pPr lvl="1"/>
            <a:r>
              <a:rPr lang="en-US" sz="2800"/>
              <a:t>  Is the beaker a perfect cylinder?</a:t>
            </a:r>
          </a:p>
          <a:p>
            <a:pPr lvl="1">
              <a:buFont typeface="Wingdings" charset="0"/>
              <a:buChar char="Ø"/>
            </a:pPr>
            <a:r>
              <a:rPr lang="en-US" sz="2800"/>
              <a:t>Think about how equipment and handling; relate this to measurements and </a:t>
            </a:r>
            <a:r>
              <a:rPr lang="ja-JP" altLang="en-US" sz="2800"/>
              <a:t>“</a:t>
            </a:r>
            <a:r>
              <a:rPr lang="en-US" altLang="ja-JP" sz="2800"/>
              <a:t>systematic</a:t>
            </a:r>
            <a:r>
              <a:rPr lang="ja-JP" altLang="en-US" sz="2800"/>
              <a:t>”</a:t>
            </a:r>
            <a:r>
              <a:rPr lang="en-US" altLang="ja-JP" sz="2800"/>
              <a:t> errors.</a:t>
            </a:r>
          </a:p>
          <a:p>
            <a:pPr lvl="1">
              <a:buFont typeface="Wingdings" charset="0"/>
              <a:buChar char="Ø"/>
            </a:pPr>
            <a:r>
              <a:rPr lang="ja-JP" altLang="en-US" sz="2800"/>
              <a:t>“</a:t>
            </a:r>
            <a:r>
              <a:rPr lang="en-US" altLang="ja-JP" sz="2800"/>
              <a:t>Human Error</a:t>
            </a:r>
            <a:r>
              <a:rPr lang="ja-JP" altLang="en-US" sz="2800"/>
              <a:t>”</a:t>
            </a:r>
            <a:r>
              <a:rPr lang="en-US" altLang="ja-JP" sz="2800"/>
              <a:t> is </a:t>
            </a:r>
            <a:r>
              <a:rPr lang="en-US" altLang="ja-JP" sz="2800" b="1">
                <a:solidFill>
                  <a:srgbClr val="FF0000"/>
                </a:solidFill>
              </a:rPr>
              <a:t>NOT</a:t>
            </a:r>
            <a:r>
              <a:rPr lang="en-US" altLang="ja-JP" sz="2800"/>
              <a:t> acceptable error.</a:t>
            </a:r>
            <a:endParaRPr lang="en-US" sz="2800"/>
          </a:p>
        </p:txBody>
      </p:sp>
      <p:sp>
        <p:nvSpPr>
          <p:cNvPr id="54275" name="Title 1"/>
          <p:cNvSpPr txBox="1">
            <a:spLocks/>
          </p:cNvSpPr>
          <p:nvPr/>
        </p:nvSpPr>
        <p:spPr bwMode="auto">
          <a:xfrm>
            <a:off x="655638" y="515938"/>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 calcmode="lin" valueType="num">
                                      <p:cBhvr>
                                        <p:cTn id="14"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0">
                                            <p:txEl>
                                              <p:pRg st="1" end="1"/>
                                            </p:txEl>
                                          </p:spTgt>
                                        </p:tgtEl>
                                      </p:cBhvr>
                                    </p:animEffect>
                                  </p:childTnLst>
                                </p:cTn>
                              </p:par>
                              <p:par>
                                <p:cTn id="17" presetID="19" presetClass="emph" presetSubtype="0" fill="hold" nodeType="withEffect">
                                  <p:stCondLst>
                                    <p:cond delay="0"/>
                                  </p:stCondLst>
                                  <p:childTnLst>
                                    <p:animClr clrSpc="rgb" dir="cw">
                                      <p:cBhvr override="childStyle">
                                        <p:cTn id="18" dur="500" fill="hold"/>
                                        <p:tgtEl>
                                          <p:spTgt spid="10">
                                            <p:txEl>
                                              <p:pRg st="0" end="0"/>
                                            </p:txEl>
                                          </p:spTgt>
                                        </p:tgtEl>
                                        <p:attrNameLst>
                                          <p:attrName>style.color</p:attrName>
                                        </p:attrNameLst>
                                      </p:cBhvr>
                                      <p:to>
                                        <a:schemeClr val="accent2"/>
                                      </p:to>
                                    </p:animClr>
                                    <p:animClr clrSpc="rgb" dir="cw">
                                      <p:cBhvr>
                                        <p:cTn id="19" dur="500" fill="hold"/>
                                        <p:tgtEl>
                                          <p:spTgt spid="10">
                                            <p:txEl>
                                              <p:pRg st="0" end="0"/>
                                            </p:txEl>
                                          </p:spTgt>
                                        </p:tgtEl>
                                        <p:attrNameLst>
                                          <p:attrName>fillcolor</p:attrName>
                                        </p:attrNameLst>
                                      </p:cBhvr>
                                      <p:to>
                                        <a:schemeClr val="accent2"/>
                                      </p:to>
                                    </p:animClr>
                                    <p:set>
                                      <p:cBhvr>
                                        <p:cTn id="20" dur="500" fill="hold"/>
                                        <p:tgtEl>
                                          <p:spTgt spid="10">
                                            <p:txEl>
                                              <p:pRg st="0" end="0"/>
                                            </p:txEl>
                                          </p:spTgt>
                                        </p:tgtEl>
                                        <p:attrNameLst>
                                          <p:attrName>fill.type</p:attrName>
                                        </p:attrNameLst>
                                      </p:cBhvr>
                                      <p:to>
                                        <p:strVal val="solid"/>
                                      </p:to>
                                    </p:set>
                                    <p:set>
                                      <p:cBhvr>
                                        <p:cTn id="21" dur="500" fill="hold"/>
                                        <p:tgtEl>
                                          <p:spTgt spid="10">
                                            <p:txEl>
                                              <p:pRg st="0" end="0"/>
                                            </p:txEl>
                                          </p:spTgt>
                                        </p:tgtEl>
                                        <p:attrNameLst>
                                          <p:attrName>fill.on</p:attrName>
                                        </p:attrNameLst>
                                      </p:cBhvr>
                                      <p:to>
                                        <p:strVal val="tru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 calcmode="lin" valueType="num">
                                      <p:cBhvr>
                                        <p:cTn id="26"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10">
                                            <p:txEl>
                                              <p:pRg st="2" end="2"/>
                                            </p:tx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anim calcmode="lin" valueType="num">
                                      <p:cBhvr>
                                        <p:cTn id="31" dur="5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10">
                                            <p:txEl>
                                              <p:pRg st="3" end="3"/>
                                            </p:txEl>
                                          </p:spTgt>
                                        </p:tgtEl>
                                      </p:cBhvr>
                                    </p:animEffect>
                                  </p:childTnLst>
                                </p:cTn>
                              </p:par>
                            </p:childTnLst>
                          </p:cTn>
                        </p:par>
                        <p:par>
                          <p:cTn id="34" fill="hold" nodeType="afterGroup">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10">
                                            <p:txEl>
                                              <p:pRg st="4" end="4"/>
                                            </p:txEl>
                                          </p:spTgt>
                                        </p:tgtEl>
                                        <p:attrNameLst>
                                          <p:attrName>style.visibility</p:attrName>
                                        </p:attrNameLst>
                                      </p:cBhvr>
                                      <p:to>
                                        <p:strVal val="visible"/>
                                      </p:to>
                                    </p:set>
                                    <p:anim calcmode="lin" valueType="num">
                                      <p:cBhvr>
                                        <p:cTn id="37" dur="5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10">
                                            <p:txEl>
                                              <p:pRg st="4" end="4"/>
                                            </p:txEl>
                                          </p:spTgt>
                                        </p:tgtEl>
                                        <p:attrNameLst>
                                          <p:attrName>ppt_h</p:attrName>
                                        </p:attrNameLst>
                                      </p:cBhvr>
                                      <p:tavLst>
                                        <p:tav tm="0">
                                          <p:val>
                                            <p:fltVal val="0"/>
                                          </p:val>
                                        </p:tav>
                                        <p:tav tm="100000">
                                          <p:val>
                                            <p:strVal val="#ppt_h"/>
                                          </p:val>
                                        </p:tav>
                                      </p:tavLst>
                                    </p:anim>
                                    <p:animEffect transition="in" filter="fade">
                                      <p:cBhvr>
                                        <p:cTn id="39" dur="500"/>
                                        <p:tgtEl>
                                          <p:spTgt spid="10">
                                            <p:txEl>
                                              <p:pRg st="4" end="4"/>
                                            </p:txEl>
                                          </p:spTgt>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 calcmode="lin" valueType="num">
                                      <p:cBhvr>
                                        <p:cTn id="42" dur="500" fill="hold"/>
                                        <p:tgtEl>
                                          <p:spTgt spid="10">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10">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4"/>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2"/>
          <p:cNvSpPr txBox="1">
            <a:spLocks/>
          </p:cNvSpPr>
          <p:nvPr/>
        </p:nvSpPr>
        <p:spPr bwMode="auto">
          <a:xfrm>
            <a:off x="885825" y="1520825"/>
            <a:ext cx="7680325"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Times" charset="0"/>
                <a:ea typeface="ＭＳ Ｐゴシック" charset="0"/>
                <a:cs typeface="ＭＳ Ｐゴシック" charset="0"/>
              </a:defRPr>
            </a:lvl1pPr>
            <a:lvl2pPr marL="914400" indent="-457200"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lvl="1" algn="ctr"/>
            <a:r>
              <a:rPr lang="ja-JP" altLang="en-US" sz="2800"/>
              <a:t>“</a:t>
            </a:r>
            <a:r>
              <a:rPr lang="en-US" altLang="ja-JP" sz="2800"/>
              <a:t>Human Error</a:t>
            </a:r>
            <a:r>
              <a:rPr lang="ja-JP" altLang="en-US" sz="2800"/>
              <a:t>”</a:t>
            </a:r>
            <a:r>
              <a:rPr lang="en-US" altLang="ja-JP" sz="2800"/>
              <a:t> is </a:t>
            </a:r>
            <a:r>
              <a:rPr lang="en-US" altLang="ja-JP" sz="2800" b="1">
                <a:solidFill>
                  <a:srgbClr val="FF0000"/>
                </a:solidFill>
              </a:rPr>
              <a:t>NOT</a:t>
            </a:r>
            <a:r>
              <a:rPr lang="en-US" altLang="ja-JP" sz="2800"/>
              <a:t> acceptable in scientific measurements……. as in aeronautics.</a:t>
            </a:r>
          </a:p>
          <a:p>
            <a:pPr lvl="1" algn="ctr"/>
            <a:endParaRPr lang="en-US" sz="2800"/>
          </a:p>
        </p:txBody>
      </p:sp>
      <p:sp>
        <p:nvSpPr>
          <p:cNvPr id="56323" name="Title 1"/>
          <p:cNvSpPr txBox="1">
            <a:spLocks/>
          </p:cNvSpPr>
          <p:nvPr/>
        </p:nvSpPr>
        <p:spPr bwMode="auto">
          <a:xfrm>
            <a:off x="914400" y="6842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sp>
        <p:nvSpPr>
          <p:cNvPr id="56324" name="TextBox 3"/>
          <p:cNvSpPr txBox="1">
            <a:spLocks noChangeArrowheads="1"/>
          </p:cNvSpPr>
          <p:nvPr/>
        </p:nvSpPr>
        <p:spPr bwMode="auto">
          <a:xfrm>
            <a:off x="3925888" y="2513013"/>
            <a:ext cx="2339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t>SFO July 6, 2013</a:t>
            </a:r>
          </a:p>
        </p:txBody>
      </p:sp>
      <p:pic>
        <p:nvPicPr>
          <p:cNvPr id="56325" name="Picture 4" descr="Screen Shot 2017-07-18 at 3.19.0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7950" y="3040063"/>
            <a:ext cx="758190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Title 1"/>
          <p:cNvSpPr txBox="1">
            <a:spLocks/>
          </p:cNvSpPr>
          <p:nvPr/>
        </p:nvSpPr>
        <p:spPr bwMode="auto">
          <a:xfrm>
            <a:off x="596900" y="1336675"/>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Complete and record all measurements today.</a:t>
            </a:r>
          </a:p>
        </p:txBody>
      </p:sp>
      <p:sp>
        <p:nvSpPr>
          <p:cNvPr id="58371" name="Title 1"/>
          <p:cNvSpPr txBox="1">
            <a:spLocks/>
          </p:cNvSpPr>
          <p:nvPr/>
        </p:nvSpPr>
        <p:spPr bwMode="auto">
          <a:xfrm>
            <a:off x="887413" y="655638"/>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Experiment 1 – Metric Measurement</a:t>
            </a:r>
          </a:p>
        </p:txBody>
      </p:sp>
      <p:pic>
        <p:nvPicPr>
          <p:cNvPr id="58372" name="Picture 4" descr="Screen Shot 2018-01-25 at 4.21.20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4675" y="2352675"/>
            <a:ext cx="2298700"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5" descr="Screen Shot 2018-01-25 at 4.21.4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4388" y="2446338"/>
            <a:ext cx="2282825"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6" descr="Screen Shot 2018-01-25 at 4.21.58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29338" y="2481263"/>
            <a:ext cx="2127250" cy="1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TextBox 9"/>
          <p:cNvSpPr txBox="1">
            <a:spLocks noChangeArrowheads="1"/>
          </p:cNvSpPr>
          <p:nvPr/>
        </p:nvSpPr>
        <p:spPr bwMode="auto">
          <a:xfrm>
            <a:off x="3473450" y="2479675"/>
            <a:ext cx="1071563" cy="1570038"/>
          </a:xfrm>
          <a:prstGeom prst="rect">
            <a:avLst/>
          </a:prstGeom>
          <a:solidFill>
            <a:srgbClr val="C0504D">
              <a:alpha val="5294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t> </a:t>
            </a:r>
          </a:p>
          <a:p>
            <a:pPr eaLnBrk="1" hangingPunct="1"/>
            <a:endParaRPr lang="en-US"/>
          </a:p>
          <a:p>
            <a:pPr eaLnBrk="1" hangingPunct="1"/>
            <a:endParaRPr lang="en-US"/>
          </a:p>
          <a:p>
            <a:pPr eaLnBrk="1" hangingPunct="1"/>
            <a:endParaRPr lang="en-US"/>
          </a:p>
        </p:txBody>
      </p:sp>
      <p:sp>
        <p:nvSpPr>
          <p:cNvPr id="58376" name="TextBox 10"/>
          <p:cNvSpPr txBox="1">
            <a:spLocks noChangeArrowheads="1"/>
          </p:cNvSpPr>
          <p:nvPr/>
        </p:nvSpPr>
        <p:spPr bwMode="auto">
          <a:xfrm>
            <a:off x="588963" y="2989263"/>
            <a:ext cx="1071562" cy="1570037"/>
          </a:xfrm>
          <a:prstGeom prst="rect">
            <a:avLst/>
          </a:prstGeom>
          <a:solidFill>
            <a:srgbClr val="C0504D">
              <a:alpha val="5294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t> </a:t>
            </a:r>
          </a:p>
          <a:p>
            <a:pPr eaLnBrk="1" hangingPunct="1"/>
            <a:endParaRPr lang="en-US"/>
          </a:p>
          <a:p>
            <a:pPr eaLnBrk="1" hangingPunct="1"/>
            <a:endParaRPr lang="en-US"/>
          </a:p>
          <a:p>
            <a:pPr eaLnBrk="1" hangingPunct="1"/>
            <a:endParaRPr lang="en-US"/>
          </a:p>
        </p:txBody>
      </p:sp>
      <p:sp>
        <p:nvSpPr>
          <p:cNvPr id="58377" name="TextBox 11"/>
          <p:cNvSpPr txBox="1">
            <a:spLocks noChangeArrowheads="1"/>
          </p:cNvSpPr>
          <p:nvPr/>
        </p:nvSpPr>
        <p:spPr bwMode="auto">
          <a:xfrm>
            <a:off x="6105525" y="2533650"/>
            <a:ext cx="1071563" cy="1570038"/>
          </a:xfrm>
          <a:prstGeom prst="rect">
            <a:avLst/>
          </a:prstGeom>
          <a:solidFill>
            <a:srgbClr val="C0504D">
              <a:alpha val="5294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t> </a:t>
            </a:r>
          </a:p>
          <a:p>
            <a:pPr eaLnBrk="1" hangingPunct="1"/>
            <a:endParaRPr lang="en-US"/>
          </a:p>
          <a:p>
            <a:pPr eaLnBrk="1" hangingPunct="1"/>
            <a:endParaRPr lang="en-US"/>
          </a:p>
          <a:p>
            <a:pPr eaLnBrk="1" hangingPunct="1"/>
            <a:endParaRPr lang="en-US"/>
          </a:p>
        </p:txBody>
      </p:sp>
      <p:sp>
        <p:nvSpPr>
          <p:cNvPr id="58378" name="Rectangle 10"/>
          <p:cNvSpPr>
            <a:spLocks noChangeArrowheads="1"/>
          </p:cNvSpPr>
          <p:nvPr/>
        </p:nvSpPr>
        <p:spPr bwMode="auto">
          <a:xfrm>
            <a:off x="2216150" y="5203825"/>
            <a:ext cx="588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solidFill>
                  <a:schemeClr val="tx2"/>
                </a:solidFill>
              </a:rPr>
              <a:t>Conversions and calculations due next lab.</a:t>
            </a:r>
            <a:endParaRPr lang="en-US"/>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9394" name="Picture 3" descr="Math &amp; Measurement-2018.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78038" y="258763"/>
            <a:ext cx="4705350" cy="6091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9395" name="Rectangle 4"/>
          <p:cNvSpPr>
            <a:spLocks noChangeArrowheads="1"/>
          </p:cNvSpPr>
          <p:nvPr/>
        </p:nvSpPr>
        <p:spPr bwMode="auto">
          <a:xfrm>
            <a:off x="1049338" y="5640388"/>
            <a:ext cx="6669087" cy="1016000"/>
          </a:xfrm>
          <a:prstGeom prst="rect">
            <a:avLst/>
          </a:prstGeom>
          <a:solidFill>
            <a:schemeClr val="bg1"/>
          </a:solidFill>
          <a:ln w="9525">
            <a:solidFill>
              <a:schemeClr val="tx1"/>
            </a:solidFill>
            <a:miter lim="800000"/>
            <a:headEnd/>
            <a:tailEnd/>
          </a:ln>
        </p:spPr>
        <p:txBody>
          <a:bodyPr>
            <a:spAutoFit/>
          </a:bodyPr>
          <a:lstStyle/>
          <a:p>
            <a:pPr marL="514350" indent="-514350" algn="ctr"/>
            <a:r>
              <a:rPr lang="en-US" sz="2000">
                <a:solidFill>
                  <a:srgbClr val="000000"/>
                </a:solidFill>
              </a:rPr>
              <a:t>Reading (Handout)</a:t>
            </a:r>
            <a:r>
              <a:rPr lang="en-US" sz="2000">
                <a:solidFill>
                  <a:srgbClr val="FF0000"/>
                </a:solidFill>
              </a:rPr>
              <a:t/>
            </a:r>
            <a:br>
              <a:rPr lang="en-US" sz="2000">
                <a:solidFill>
                  <a:srgbClr val="FF0000"/>
                </a:solidFill>
              </a:rPr>
            </a:br>
            <a:r>
              <a:rPr lang="en-US" sz="2000">
                <a:solidFill>
                  <a:srgbClr val="000000"/>
                </a:solidFill>
                <a:hlinkClick r:id="rId3"/>
              </a:rPr>
              <a:t>http://chemconnections.org/general/chem108/Math%20%26%20Measurement-2018.pdf</a:t>
            </a:r>
            <a:endParaRPr lang="en-US" sz="2000">
              <a:solidFill>
                <a:srgbClr val="000000"/>
              </a:solidFill>
            </a:endParaRP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0418" name="Picture 2" descr="WKS Reading Unit Conversion - Dimensional A.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35163" y="142875"/>
            <a:ext cx="5076825" cy="6569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0419" name="Rectangle 4"/>
          <p:cNvSpPr>
            <a:spLocks noChangeArrowheads="1"/>
          </p:cNvSpPr>
          <p:nvPr/>
        </p:nvSpPr>
        <p:spPr bwMode="auto">
          <a:xfrm>
            <a:off x="1089025" y="5562600"/>
            <a:ext cx="6669088" cy="954088"/>
          </a:xfrm>
          <a:prstGeom prst="rect">
            <a:avLst/>
          </a:prstGeom>
          <a:solidFill>
            <a:schemeClr val="bg1"/>
          </a:solidFill>
          <a:ln w="9525">
            <a:solidFill>
              <a:schemeClr val="tx1"/>
            </a:solidFill>
            <a:miter lim="800000"/>
            <a:headEnd/>
            <a:tailEnd/>
          </a:ln>
        </p:spPr>
        <p:txBody>
          <a:bodyPr>
            <a:spAutoFit/>
          </a:bodyPr>
          <a:lstStyle/>
          <a:p>
            <a:pPr marL="514350" indent="-514350" algn="ctr"/>
            <a:r>
              <a:rPr lang="en-US" sz="2000">
                <a:solidFill>
                  <a:srgbClr val="000000"/>
                </a:solidFill>
              </a:rPr>
              <a:t>Reading (Handout)</a:t>
            </a:r>
            <a:r>
              <a:rPr lang="en-US" sz="2000">
                <a:solidFill>
                  <a:srgbClr val="FF0000"/>
                </a:solidFill>
              </a:rPr>
              <a:t/>
            </a:r>
            <a:br>
              <a:rPr lang="en-US" sz="2000">
                <a:solidFill>
                  <a:srgbClr val="FF0000"/>
                </a:solidFill>
              </a:rPr>
            </a:br>
            <a:r>
              <a:rPr lang="en-US" sz="1800">
                <a:solidFill>
                  <a:srgbClr val="000000"/>
                </a:solidFill>
                <a:hlinkClick r:id="rId3"/>
              </a:rPr>
              <a:t>http://chemconnections.org/general/chem108/WKS%20Reading%20Unit%20Conversion%20-%20Dimensional%20A.pdf</a:t>
            </a:r>
            <a:endParaRPr lang="en-US" sz="1800">
              <a:solidFill>
                <a:srgbClr val="000000"/>
              </a:solidFill>
            </a:endParaRP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Box 4"/>
          <p:cNvSpPr txBox="1">
            <a:spLocks noRot="1" noChangeAspect="1" noMove="1" noResize="1" noEditPoints="1" noAdjustHandles="1" noChangeArrowheads="1" noChangeShapeType="1" noTextEdit="1"/>
          </p:cNvSpPr>
          <p:nvPr/>
        </p:nvSpPr>
        <p:spPr bwMode="auto">
          <a:xfrm>
            <a:off x="109333" y="1573974"/>
            <a:ext cx="9034667" cy="3330142"/>
          </a:xfrm>
          <a:prstGeom prst="rect">
            <a:avLst/>
          </a:prstGeom>
          <a:blipFill rotWithShape="0">
            <a:blip r:embed="rId2"/>
            <a:stretch>
              <a:fillRect l="-1619" t="-2015"/>
            </a:stretch>
          </a:blipFill>
          <a:ln w="9525">
            <a:noFill/>
            <a:miter lim="800000"/>
            <a:headEnd/>
            <a:tailEnd/>
          </a:ln>
          <a:effectLst/>
        </p:spPr>
        <p:txBody>
          <a:bodyPr/>
          <a:lstStyle/>
          <a:p>
            <a:pPr>
              <a:defRPr/>
            </a:pPr>
            <a:r>
              <a:rPr lang="en-US">
                <a:noFill/>
                <a:latin typeface="Times" pitchFamily="-112" charset="0"/>
                <a:ea typeface="ＭＳ Ｐゴシック" pitchFamily="-112" charset="-128"/>
                <a:cs typeface="ＭＳ Ｐゴシック" pitchFamily="-112" charset="-128"/>
              </a:rPr>
              <a:t> </a:t>
            </a:r>
          </a:p>
        </p:txBody>
      </p:sp>
      <p:sp>
        <p:nvSpPr>
          <p:cNvPr id="61443" name="Title 1"/>
          <p:cNvSpPr txBox="1">
            <a:spLocks/>
          </p:cNvSpPr>
          <p:nvPr/>
        </p:nvSpPr>
        <p:spPr bwMode="auto">
          <a:xfrm>
            <a:off x="0" y="36513"/>
            <a:ext cx="8918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000" u="sng">
                <a:solidFill>
                  <a:schemeClr val="tx2"/>
                </a:solidFill>
              </a:rPr>
              <a:t>Converting squared or cubic units</a:t>
            </a:r>
          </a:p>
          <a:p>
            <a:pPr eaLnBrk="1" hangingPunct="1">
              <a:buFont typeface="Wingdings" charset="0"/>
              <a:buChar char="Ø"/>
            </a:pPr>
            <a:r>
              <a:rPr lang="en-US" sz="2800">
                <a:solidFill>
                  <a:schemeClr val="tx2"/>
                </a:solidFill>
              </a:rPr>
              <a:t>When using linear factors conversion factors to </a:t>
            </a:r>
            <a:r>
              <a:rPr lang="ja-JP" altLang="en-US" sz="2800">
                <a:solidFill>
                  <a:schemeClr val="tx2"/>
                </a:solidFill>
              </a:rPr>
              <a:t>“</a:t>
            </a:r>
            <a:r>
              <a:rPr lang="en-US" altLang="ja-JP" sz="2800">
                <a:solidFill>
                  <a:schemeClr val="tx2"/>
                </a:solidFill>
              </a:rPr>
              <a:t>square</a:t>
            </a:r>
            <a:r>
              <a:rPr lang="ja-JP" altLang="en-US" sz="2800">
                <a:solidFill>
                  <a:schemeClr val="tx2"/>
                </a:solidFill>
              </a:rPr>
              <a:t>”</a:t>
            </a:r>
            <a:r>
              <a:rPr lang="en-US" altLang="ja-JP" sz="2800">
                <a:solidFill>
                  <a:schemeClr val="tx2"/>
                </a:solidFill>
              </a:rPr>
              <a:t> or </a:t>
            </a:r>
            <a:r>
              <a:rPr lang="ja-JP" altLang="en-US" sz="2800">
                <a:solidFill>
                  <a:schemeClr val="tx2"/>
                </a:solidFill>
              </a:rPr>
              <a:t>“</a:t>
            </a:r>
            <a:r>
              <a:rPr lang="en-US" altLang="ja-JP" sz="2800">
                <a:solidFill>
                  <a:schemeClr val="tx2"/>
                </a:solidFill>
              </a:rPr>
              <a:t>cube</a:t>
            </a:r>
            <a:r>
              <a:rPr lang="ja-JP" altLang="en-US" sz="2800">
                <a:solidFill>
                  <a:schemeClr val="tx2"/>
                </a:solidFill>
              </a:rPr>
              <a:t>”</a:t>
            </a:r>
            <a:r>
              <a:rPr lang="en-US" altLang="ja-JP" sz="2800">
                <a:solidFill>
                  <a:schemeClr val="tx2"/>
                </a:solidFill>
              </a:rPr>
              <a:t> be sure to square or cube the factor</a:t>
            </a:r>
            <a:endParaRPr lang="en-US" sz="2800">
              <a:solidFill>
                <a:schemeClr val="tx2"/>
              </a:solidFill>
            </a:endParaRPr>
          </a:p>
        </p:txBody>
      </p:sp>
      <p:sp>
        <p:nvSpPr>
          <p:cNvPr id="16" name="Rectangle 15"/>
          <p:cNvSpPr>
            <a:spLocks noChangeArrowheads="1"/>
          </p:cNvSpPr>
          <p:nvPr/>
        </p:nvSpPr>
        <p:spPr bwMode="auto">
          <a:xfrm>
            <a:off x="2182813" y="2797175"/>
            <a:ext cx="2333625" cy="138588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sp>
        <p:nvSpPr>
          <p:cNvPr id="17" name="Rectangle 16"/>
          <p:cNvSpPr>
            <a:spLocks noChangeArrowheads="1"/>
          </p:cNvSpPr>
          <p:nvPr/>
        </p:nvSpPr>
        <p:spPr bwMode="auto">
          <a:xfrm>
            <a:off x="4459288" y="2749550"/>
            <a:ext cx="4459287" cy="138588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cxnSp>
        <p:nvCxnSpPr>
          <p:cNvPr id="19" name="Straight Connector 18"/>
          <p:cNvCxnSpPr>
            <a:cxnSpLocks noChangeShapeType="1"/>
          </p:cNvCxnSpPr>
          <p:nvPr/>
        </p:nvCxnSpPr>
        <p:spPr bwMode="auto">
          <a:xfrm flipH="1">
            <a:off x="5724525" y="2962275"/>
            <a:ext cx="1033463" cy="455613"/>
          </a:xfrm>
          <a:prstGeom prst="line">
            <a:avLst/>
          </a:prstGeom>
          <a:noFill/>
          <a:ln w="53975">
            <a:solidFill>
              <a:srgbClr val="C00000"/>
            </a:solidFill>
            <a:prstDash val="sysDot"/>
            <a:round/>
            <a:headEnd/>
            <a:tailEnd/>
          </a:ln>
          <a:extLst>
            <a:ext uri="{909E8E84-426E-40dd-AFC4-6F175D3DCCD1}">
              <a14:hiddenFill xmlns:a14="http://schemas.microsoft.com/office/drawing/2010/main">
                <a:noFill/>
              </a14:hiddenFill>
            </a:ext>
          </a:extLst>
        </p:spPr>
      </p:cxnSp>
      <p:cxnSp>
        <p:nvCxnSpPr>
          <p:cNvPr id="22" name="Straight Connector 21"/>
          <p:cNvCxnSpPr>
            <a:cxnSpLocks noChangeShapeType="1"/>
          </p:cNvCxnSpPr>
          <p:nvPr/>
        </p:nvCxnSpPr>
        <p:spPr bwMode="auto">
          <a:xfrm flipH="1">
            <a:off x="7562850" y="3575050"/>
            <a:ext cx="1014413" cy="368300"/>
          </a:xfrm>
          <a:prstGeom prst="line">
            <a:avLst/>
          </a:prstGeom>
          <a:noFill/>
          <a:ln w="53975">
            <a:solidFill>
              <a:srgbClr val="C00000"/>
            </a:solidFill>
            <a:prstDash val="sysDot"/>
            <a:round/>
            <a:headEnd/>
            <a:tailEnd/>
          </a:ln>
          <a:extLst>
            <a:ext uri="{909E8E84-426E-40dd-AFC4-6F175D3DCCD1}">
              <a14:hiddenFill xmlns:a14="http://schemas.microsoft.com/office/drawing/2010/main">
                <a:noFill/>
              </a14:hiddenFill>
            </a:ext>
          </a:extLst>
        </p:spPr>
      </p:cxnSp>
      <p:sp>
        <p:nvSpPr>
          <p:cNvPr id="29" name="Curved Up Arrow 28"/>
          <p:cNvSpPr>
            <a:spLocks noChangeArrowheads="1"/>
          </p:cNvSpPr>
          <p:nvPr/>
        </p:nvSpPr>
        <p:spPr bwMode="auto">
          <a:xfrm rot="10410580">
            <a:off x="2754313" y="2559050"/>
            <a:ext cx="1123950" cy="446088"/>
          </a:xfrm>
          <a:prstGeom prst="curvedUpArrow">
            <a:avLst>
              <a:gd name="adj1" fmla="val 25009"/>
              <a:gd name="adj2" fmla="val 49995"/>
              <a:gd name="adj3" fmla="val 27597"/>
            </a:avLst>
          </a:prstGeom>
          <a:solidFill>
            <a:srgbClr val="00B050"/>
          </a:solidFill>
          <a:ln w="9525">
            <a:solidFill>
              <a:schemeClr val="tx1"/>
            </a:solidFill>
            <a:round/>
            <a:headEnd/>
            <a:tailEnd/>
          </a:ln>
        </p:spPr>
        <p:txBody>
          <a:bodyPr/>
          <a:lstStyle/>
          <a:p>
            <a:pPr eaLnBrk="0" hangingPunct="0"/>
            <a:endParaRPr lang="en-US"/>
          </a:p>
        </p:txBody>
      </p:sp>
      <p:sp>
        <p:nvSpPr>
          <p:cNvPr id="30" name="Curved Up Arrow 29"/>
          <p:cNvSpPr>
            <a:spLocks noChangeArrowheads="1"/>
          </p:cNvSpPr>
          <p:nvPr/>
        </p:nvSpPr>
        <p:spPr bwMode="auto">
          <a:xfrm rot="10410580">
            <a:off x="3209925" y="2574925"/>
            <a:ext cx="682625" cy="444500"/>
          </a:xfrm>
          <a:prstGeom prst="curvedUpArrow">
            <a:avLst>
              <a:gd name="adj1" fmla="val 25083"/>
              <a:gd name="adj2" fmla="val 50181"/>
              <a:gd name="adj3" fmla="val 27597"/>
            </a:avLst>
          </a:prstGeom>
          <a:solidFill>
            <a:srgbClr val="00B050"/>
          </a:solidFill>
          <a:ln w="9525">
            <a:solidFill>
              <a:schemeClr val="tx1"/>
            </a:solidFill>
            <a:round/>
            <a:headEnd/>
            <a:tailEnd/>
          </a:ln>
        </p:spPr>
        <p:txBody>
          <a:bodyPr/>
          <a:lstStyle/>
          <a:p>
            <a:pPr eaLnBrk="0" hangingPunct="0"/>
            <a:endParaRPr lang="en-US"/>
          </a:p>
        </p:txBody>
      </p:sp>
      <p:sp>
        <p:nvSpPr>
          <p:cNvPr id="31" name="Curved Up Arrow 30"/>
          <p:cNvSpPr>
            <a:spLocks noChangeArrowheads="1"/>
          </p:cNvSpPr>
          <p:nvPr/>
        </p:nvSpPr>
        <p:spPr bwMode="auto">
          <a:xfrm rot="10410580" flipV="1">
            <a:off x="2786063" y="3876675"/>
            <a:ext cx="1371600" cy="379413"/>
          </a:xfrm>
          <a:prstGeom prst="curvedUpArrow">
            <a:avLst>
              <a:gd name="adj1" fmla="val 25054"/>
              <a:gd name="adj2" fmla="val 50092"/>
              <a:gd name="adj3" fmla="val 27597"/>
            </a:avLst>
          </a:prstGeom>
          <a:solidFill>
            <a:srgbClr val="00B050"/>
          </a:solidFill>
          <a:ln w="9525">
            <a:solidFill>
              <a:schemeClr val="tx1"/>
            </a:solidFill>
            <a:round/>
            <a:headEnd/>
            <a:tailEnd/>
          </a:ln>
        </p:spPr>
        <p:txBody>
          <a:bodyPr/>
          <a:lstStyle/>
          <a:p>
            <a:pPr eaLnBrk="0" hangingPunct="0"/>
            <a:endParaRPr lang="en-US"/>
          </a:p>
        </p:txBody>
      </p:sp>
      <p:sp>
        <p:nvSpPr>
          <p:cNvPr id="32" name="Curved Up Arrow 31"/>
          <p:cNvSpPr>
            <a:spLocks noChangeArrowheads="1"/>
          </p:cNvSpPr>
          <p:nvPr/>
        </p:nvSpPr>
        <p:spPr bwMode="auto">
          <a:xfrm rot="10410580" flipV="1">
            <a:off x="3487738" y="3856038"/>
            <a:ext cx="682625" cy="379412"/>
          </a:xfrm>
          <a:prstGeom prst="curvedUpArrow">
            <a:avLst>
              <a:gd name="adj1" fmla="val 25047"/>
              <a:gd name="adj2" fmla="val 50102"/>
              <a:gd name="adj3" fmla="val 27597"/>
            </a:avLst>
          </a:prstGeom>
          <a:solidFill>
            <a:srgbClr val="00B050"/>
          </a:solidFill>
          <a:ln w="9525">
            <a:solidFill>
              <a:schemeClr val="tx1"/>
            </a:solidFill>
            <a:round/>
            <a:headEnd/>
            <a:tailEnd/>
          </a:ln>
        </p:spPr>
        <p:txBody>
          <a:bodyPr/>
          <a:lstStyle/>
          <a:p>
            <a:pPr eaLnBrk="0" hangingPunct="0"/>
            <a:endParaRPr lang="en-US"/>
          </a:p>
        </p:txBody>
      </p:sp>
      <p:sp>
        <p:nvSpPr>
          <p:cNvPr id="36" name="Rectangle 35"/>
          <p:cNvSpPr>
            <a:spLocks noChangeArrowheads="1"/>
          </p:cNvSpPr>
          <p:nvPr/>
        </p:nvSpPr>
        <p:spPr bwMode="auto">
          <a:xfrm>
            <a:off x="3794125" y="2908300"/>
            <a:ext cx="358775" cy="37623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sp>
        <p:nvSpPr>
          <p:cNvPr id="37" name="Rectangle 36"/>
          <p:cNvSpPr>
            <a:spLocks noChangeArrowheads="1"/>
          </p:cNvSpPr>
          <p:nvPr/>
        </p:nvSpPr>
        <p:spPr bwMode="auto">
          <a:xfrm>
            <a:off x="3983038" y="3567113"/>
            <a:ext cx="274637" cy="274637"/>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sp>
        <p:nvSpPr>
          <p:cNvPr id="61454" name="TextBox 17"/>
          <p:cNvSpPr txBox="1">
            <a:spLocks noChangeArrowheads="1"/>
          </p:cNvSpPr>
          <p:nvPr/>
        </p:nvSpPr>
        <p:spPr bwMode="auto">
          <a:xfrm>
            <a:off x="2578100" y="4340225"/>
            <a:ext cx="408305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a:p>
        </p:txBody>
      </p:sp>
      <p:pic>
        <p:nvPicPr>
          <p:cNvPr id="20" name="Picture 19" descr="Screen Shot 2017-07-24 at 10.35.51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2400" y="4964113"/>
            <a:ext cx="3784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6" name="TextBox 17"/>
          <p:cNvSpPr txBox="1">
            <a:spLocks noChangeArrowheads="1"/>
          </p:cNvSpPr>
          <p:nvPr/>
        </p:nvSpPr>
        <p:spPr bwMode="auto">
          <a:xfrm>
            <a:off x="5715000" y="1438275"/>
            <a:ext cx="2085975"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t>10 mm = 1 cm </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grpId="0" nodeType="clickEffect">
                                  <p:stCondLst>
                                    <p:cond delay="0"/>
                                  </p:stCondLst>
                                  <p:childTnLst>
                                    <p:animEffect transition="out" filter="dissolv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grpId="0" nodeType="clickEffect">
                                  <p:stCondLst>
                                    <p:cond delay="0"/>
                                  </p:stCondLst>
                                  <p:childTnLst>
                                    <p:animEffect transition="out" filter="dissolve">
                                      <p:cBhvr>
                                        <p:cTn id="11" dur="500"/>
                                        <p:tgtEl>
                                          <p:spTgt spid="36"/>
                                        </p:tgtEl>
                                      </p:cBhvr>
                                    </p:animEffect>
                                    <p:set>
                                      <p:cBhvr>
                                        <p:cTn id="12" dur="1" fill="hold">
                                          <p:stCondLst>
                                            <p:cond delay="499"/>
                                          </p:stCondLst>
                                        </p:cTn>
                                        <p:tgtEl>
                                          <p:spTgt spid="3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xit" presetSubtype="0" fill="hold" grpId="0" nodeType="clickEffect">
                                  <p:stCondLst>
                                    <p:cond delay="0"/>
                                  </p:stCondLst>
                                  <p:childTnLst>
                                    <p:animEffect transition="out" filter="dissolve">
                                      <p:cBhvr>
                                        <p:cTn id="16" dur="500"/>
                                        <p:tgtEl>
                                          <p:spTgt spid="37"/>
                                        </p:tgtEl>
                                      </p:cBhvr>
                                    </p:animEffect>
                                    <p:set>
                                      <p:cBhvr>
                                        <p:cTn id="17" dur="1" fill="hold">
                                          <p:stCondLst>
                                            <p:cond delay="499"/>
                                          </p:stCondLst>
                                        </p:cTn>
                                        <p:tgtEl>
                                          <p:spTgt spid="37"/>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right)">
                                      <p:cBhvr>
                                        <p:cTn id="22" dur="500"/>
                                        <p:tgtEl>
                                          <p:spTgt spid="2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right)">
                                      <p:cBhvr>
                                        <p:cTn id="27" dur="500"/>
                                        <p:tgtEl>
                                          <p:spTgt spid="3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right)">
                                      <p:cBhvr>
                                        <p:cTn id="32" dur="500"/>
                                        <p:tgtEl>
                                          <p:spTgt spid="3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xit" presetSubtype="0" fill="hold" grpId="0" nodeType="clickEffect">
                                  <p:stCondLst>
                                    <p:cond delay="0"/>
                                  </p:stCondLst>
                                  <p:childTnLst>
                                    <p:animEffect transition="out" filter="dissolve">
                                      <p:cBhvr>
                                        <p:cTn id="41" dur="500"/>
                                        <p:tgtEl>
                                          <p:spTgt spid="17"/>
                                        </p:tgtEl>
                                      </p:cBhvr>
                                    </p:animEffect>
                                    <p:set>
                                      <p:cBhvr>
                                        <p:cTn id="42" dur="1" fill="hold">
                                          <p:stCondLst>
                                            <p:cond delay="499"/>
                                          </p:stCondLst>
                                        </p:cTn>
                                        <p:tgtEl>
                                          <p:spTgt spid="17"/>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53" presetClass="exit" presetSubtype="32" fill="hold" grpId="1" nodeType="clickEffect">
                                  <p:stCondLst>
                                    <p:cond delay="0"/>
                                  </p:stCondLst>
                                  <p:childTnLst>
                                    <p:anim calcmode="lin" valueType="num">
                                      <p:cBhvr>
                                        <p:cTn id="46" dur="500"/>
                                        <p:tgtEl>
                                          <p:spTgt spid="29"/>
                                        </p:tgtEl>
                                        <p:attrNameLst>
                                          <p:attrName>ppt_w</p:attrName>
                                        </p:attrNameLst>
                                      </p:cBhvr>
                                      <p:tavLst>
                                        <p:tav tm="0">
                                          <p:val>
                                            <p:strVal val="ppt_w"/>
                                          </p:val>
                                        </p:tav>
                                        <p:tav tm="100000">
                                          <p:val>
                                            <p:fltVal val="0"/>
                                          </p:val>
                                        </p:tav>
                                      </p:tavLst>
                                    </p:anim>
                                    <p:anim calcmode="lin" valueType="num">
                                      <p:cBhvr>
                                        <p:cTn id="47" dur="500"/>
                                        <p:tgtEl>
                                          <p:spTgt spid="29"/>
                                        </p:tgtEl>
                                        <p:attrNameLst>
                                          <p:attrName>ppt_h</p:attrName>
                                        </p:attrNameLst>
                                      </p:cBhvr>
                                      <p:tavLst>
                                        <p:tav tm="0">
                                          <p:val>
                                            <p:strVal val="ppt_h"/>
                                          </p:val>
                                        </p:tav>
                                        <p:tav tm="100000">
                                          <p:val>
                                            <p:fltVal val="0"/>
                                          </p:val>
                                        </p:tav>
                                      </p:tavLst>
                                    </p:anim>
                                    <p:animEffect transition="out" filter="fade">
                                      <p:cBhvr>
                                        <p:cTn id="48" dur="500"/>
                                        <p:tgtEl>
                                          <p:spTgt spid="29"/>
                                        </p:tgtEl>
                                      </p:cBhvr>
                                    </p:animEffect>
                                    <p:set>
                                      <p:cBhvr>
                                        <p:cTn id="49" dur="1" fill="hold">
                                          <p:stCondLst>
                                            <p:cond delay="499"/>
                                          </p:stCondLst>
                                        </p:cTn>
                                        <p:tgtEl>
                                          <p:spTgt spid="29"/>
                                        </p:tgtEl>
                                        <p:attrNameLst>
                                          <p:attrName>style.visibility</p:attrName>
                                        </p:attrNameLst>
                                      </p:cBhvr>
                                      <p:to>
                                        <p:strVal val="hidden"/>
                                      </p:to>
                                    </p:set>
                                  </p:childTnLst>
                                </p:cTn>
                              </p:par>
                              <p:par>
                                <p:cTn id="50" presetID="53" presetClass="exit" presetSubtype="32" fill="hold" grpId="1" nodeType="withEffect">
                                  <p:stCondLst>
                                    <p:cond delay="0"/>
                                  </p:stCondLst>
                                  <p:childTnLst>
                                    <p:anim calcmode="lin" valueType="num">
                                      <p:cBhvr>
                                        <p:cTn id="51" dur="500"/>
                                        <p:tgtEl>
                                          <p:spTgt spid="30"/>
                                        </p:tgtEl>
                                        <p:attrNameLst>
                                          <p:attrName>ppt_w</p:attrName>
                                        </p:attrNameLst>
                                      </p:cBhvr>
                                      <p:tavLst>
                                        <p:tav tm="0">
                                          <p:val>
                                            <p:strVal val="ppt_w"/>
                                          </p:val>
                                        </p:tav>
                                        <p:tav tm="100000">
                                          <p:val>
                                            <p:fltVal val="0"/>
                                          </p:val>
                                        </p:tav>
                                      </p:tavLst>
                                    </p:anim>
                                    <p:anim calcmode="lin" valueType="num">
                                      <p:cBhvr>
                                        <p:cTn id="52" dur="500"/>
                                        <p:tgtEl>
                                          <p:spTgt spid="30"/>
                                        </p:tgtEl>
                                        <p:attrNameLst>
                                          <p:attrName>ppt_h</p:attrName>
                                        </p:attrNameLst>
                                      </p:cBhvr>
                                      <p:tavLst>
                                        <p:tav tm="0">
                                          <p:val>
                                            <p:strVal val="ppt_h"/>
                                          </p:val>
                                        </p:tav>
                                        <p:tav tm="100000">
                                          <p:val>
                                            <p:fltVal val="0"/>
                                          </p:val>
                                        </p:tav>
                                      </p:tavLst>
                                    </p:anim>
                                    <p:animEffect transition="out" filter="fade">
                                      <p:cBhvr>
                                        <p:cTn id="53" dur="500"/>
                                        <p:tgtEl>
                                          <p:spTgt spid="30"/>
                                        </p:tgtEl>
                                      </p:cBhvr>
                                    </p:animEffect>
                                    <p:set>
                                      <p:cBhvr>
                                        <p:cTn id="54" dur="1" fill="hold">
                                          <p:stCondLst>
                                            <p:cond delay="499"/>
                                          </p:stCondLst>
                                        </p:cTn>
                                        <p:tgtEl>
                                          <p:spTgt spid="30"/>
                                        </p:tgtEl>
                                        <p:attrNameLst>
                                          <p:attrName>style.visibility</p:attrName>
                                        </p:attrNameLst>
                                      </p:cBhvr>
                                      <p:to>
                                        <p:strVal val="hidden"/>
                                      </p:to>
                                    </p:set>
                                  </p:childTnLst>
                                </p:cTn>
                              </p:par>
                              <p:par>
                                <p:cTn id="55" presetID="53" presetClass="exit" presetSubtype="32" fill="hold" grpId="1" nodeType="withEffect">
                                  <p:stCondLst>
                                    <p:cond delay="0"/>
                                  </p:stCondLst>
                                  <p:childTnLst>
                                    <p:anim calcmode="lin" valueType="num">
                                      <p:cBhvr>
                                        <p:cTn id="56" dur="500"/>
                                        <p:tgtEl>
                                          <p:spTgt spid="31"/>
                                        </p:tgtEl>
                                        <p:attrNameLst>
                                          <p:attrName>ppt_w</p:attrName>
                                        </p:attrNameLst>
                                      </p:cBhvr>
                                      <p:tavLst>
                                        <p:tav tm="0">
                                          <p:val>
                                            <p:strVal val="ppt_w"/>
                                          </p:val>
                                        </p:tav>
                                        <p:tav tm="100000">
                                          <p:val>
                                            <p:fltVal val="0"/>
                                          </p:val>
                                        </p:tav>
                                      </p:tavLst>
                                    </p:anim>
                                    <p:anim calcmode="lin" valueType="num">
                                      <p:cBhvr>
                                        <p:cTn id="57" dur="500"/>
                                        <p:tgtEl>
                                          <p:spTgt spid="31"/>
                                        </p:tgtEl>
                                        <p:attrNameLst>
                                          <p:attrName>ppt_h</p:attrName>
                                        </p:attrNameLst>
                                      </p:cBhvr>
                                      <p:tavLst>
                                        <p:tav tm="0">
                                          <p:val>
                                            <p:strVal val="ppt_h"/>
                                          </p:val>
                                        </p:tav>
                                        <p:tav tm="100000">
                                          <p:val>
                                            <p:fltVal val="0"/>
                                          </p:val>
                                        </p:tav>
                                      </p:tavLst>
                                    </p:anim>
                                    <p:animEffect transition="out" filter="fade">
                                      <p:cBhvr>
                                        <p:cTn id="58" dur="500"/>
                                        <p:tgtEl>
                                          <p:spTgt spid="31"/>
                                        </p:tgtEl>
                                      </p:cBhvr>
                                    </p:animEffect>
                                    <p:set>
                                      <p:cBhvr>
                                        <p:cTn id="59" dur="1" fill="hold">
                                          <p:stCondLst>
                                            <p:cond delay="499"/>
                                          </p:stCondLst>
                                        </p:cTn>
                                        <p:tgtEl>
                                          <p:spTgt spid="31"/>
                                        </p:tgtEl>
                                        <p:attrNameLst>
                                          <p:attrName>style.visibility</p:attrName>
                                        </p:attrNameLst>
                                      </p:cBhvr>
                                      <p:to>
                                        <p:strVal val="hidden"/>
                                      </p:to>
                                    </p:set>
                                  </p:childTnLst>
                                </p:cTn>
                              </p:par>
                              <p:par>
                                <p:cTn id="60" presetID="53" presetClass="exit" presetSubtype="32" fill="hold" grpId="1" nodeType="withEffect">
                                  <p:stCondLst>
                                    <p:cond delay="0"/>
                                  </p:stCondLst>
                                  <p:childTnLst>
                                    <p:anim calcmode="lin" valueType="num">
                                      <p:cBhvr>
                                        <p:cTn id="61" dur="500"/>
                                        <p:tgtEl>
                                          <p:spTgt spid="32"/>
                                        </p:tgtEl>
                                        <p:attrNameLst>
                                          <p:attrName>ppt_w</p:attrName>
                                        </p:attrNameLst>
                                      </p:cBhvr>
                                      <p:tavLst>
                                        <p:tav tm="0">
                                          <p:val>
                                            <p:strVal val="ppt_w"/>
                                          </p:val>
                                        </p:tav>
                                        <p:tav tm="100000">
                                          <p:val>
                                            <p:fltVal val="0"/>
                                          </p:val>
                                        </p:tav>
                                      </p:tavLst>
                                    </p:anim>
                                    <p:anim calcmode="lin" valueType="num">
                                      <p:cBhvr>
                                        <p:cTn id="62" dur="500"/>
                                        <p:tgtEl>
                                          <p:spTgt spid="32"/>
                                        </p:tgtEl>
                                        <p:attrNameLst>
                                          <p:attrName>ppt_h</p:attrName>
                                        </p:attrNameLst>
                                      </p:cBhvr>
                                      <p:tavLst>
                                        <p:tav tm="0">
                                          <p:val>
                                            <p:strVal val="ppt_h"/>
                                          </p:val>
                                        </p:tav>
                                        <p:tav tm="100000">
                                          <p:val>
                                            <p:fltVal val="0"/>
                                          </p:val>
                                        </p:tav>
                                      </p:tavLst>
                                    </p:anim>
                                    <p:animEffect transition="out" filter="fade">
                                      <p:cBhvr>
                                        <p:cTn id="63" dur="500"/>
                                        <p:tgtEl>
                                          <p:spTgt spid="32"/>
                                        </p:tgtEl>
                                      </p:cBhvr>
                                    </p:animEffect>
                                    <p:set>
                                      <p:cBhvr>
                                        <p:cTn id="64" dur="1" fill="hold">
                                          <p:stCondLst>
                                            <p:cond delay="499"/>
                                          </p:stCondLst>
                                        </p:cTn>
                                        <p:tgtEl>
                                          <p:spTgt spid="32"/>
                                        </p:tgtEl>
                                        <p:attrNameLst>
                                          <p:attrName>style.visibility</p:attrName>
                                        </p:attrNameLst>
                                      </p:cBhvr>
                                      <p:to>
                                        <p:strVal val="hidden"/>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2" presetClass="entr" presetSubtype="2"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slide(fromRight)">
                                      <p:cBhvr>
                                        <p:cTn id="69" dur="500"/>
                                        <p:tgtEl>
                                          <p:spTgt spid="19"/>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12" presetClass="entr" presetSubtype="2" fill="hold" nodeType="click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slide(fromRight)">
                                      <p:cBhvr>
                                        <p:cTn id="74" dur="500"/>
                                        <p:tgtEl>
                                          <p:spTgt spid="22"/>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9" grpId="0" animBg="1"/>
      <p:bldP spid="29" grpId="1" animBg="1"/>
      <p:bldP spid="30" grpId="0" animBg="1"/>
      <p:bldP spid="30" grpId="1" animBg="1"/>
      <p:bldP spid="31" grpId="0" animBg="1"/>
      <p:bldP spid="31" grpId="1" animBg="1"/>
      <p:bldP spid="32" grpId="0" animBg="1"/>
      <p:bldP spid="32" grpId="1" animBg="1"/>
      <p:bldP spid="36"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angle 15"/>
          <p:cNvSpPr>
            <a:spLocks noChangeArrowheads="1"/>
          </p:cNvSpPr>
          <p:nvPr/>
        </p:nvSpPr>
        <p:spPr bwMode="auto">
          <a:xfrm>
            <a:off x="2182813" y="2797175"/>
            <a:ext cx="2333625" cy="138588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a:p>
        </p:txBody>
      </p:sp>
      <p:pic>
        <p:nvPicPr>
          <p:cNvPr id="62467" name="Picture 17" descr="Screen Shot 2017-07-24 at 10.26.08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39775"/>
            <a:ext cx="9144000" cy="537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TextBox 3"/>
          <p:cNvSpPr txBox="1">
            <a:spLocks noChangeArrowheads="1"/>
          </p:cNvSpPr>
          <p:nvPr/>
        </p:nvSpPr>
        <p:spPr bwMode="auto">
          <a:xfrm>
            <a:off x="5715000" y="2371725"/>
            <a:ext cx="2085975"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t>10 mm = 1 cm </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grpId="0" nodeType="clickEffect">
                                  <p:stCondLst>
                                    <p:cond delay="0"/>
                                  </p:stCondLst>
                                  <p:childTnLst>
                                    <p:animEffect transition="out" filter="dissolv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txBox="1">
            <a:spLocks/>
          </p:cNvSpPr>
          <p:nvPr/>
        </p:nvSpPr>
        <p:spPr bwMode="auto">
          <a:xfrm>
            <a:off x="596900" y="1504950"/>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Complete and record all measurements today.</a:t>
            </a:r>
          </a:p>
        </p:txBody>
      </p:sp>
      <p:sp>
        <p:nvSpPr>
          <p:cNvPr id="63491" name="Title 1"/>
          <p:cNvSpPr txBox="1">
            <a:spLocks/>
          </p:cNvSpPr>
          <p:nvPr/>
        </p:nvSpPr>
        <p:spPr bwMode="auto">
          <a:xfrm>
            <a:off x="887413" y="655638"/>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Experiment 1 – Metric Measurement</a:t>
            </a:r>
          </a:p>
        </p:txBody>
      </p:sp>
      <p:pic>
        <p:nvPicPr>
          <p:cNvPr id="63492" name="Picture 4" descr="Screen Shot 2018-01-25 at 4.21.20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4675" y="2352675"/>
            <a:ext cx="2298700"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5" descr="Screen Shot 2018-01-25 at 4.21.4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4388" y="2446338"/>
            <a:ext cx="2282825"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6" descr="Screen Shot 2018-01-25 at 4.21.58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29338" y="2481263"/>
            <a:ext cx="2127250" cy="1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5" name="TextBox 9"/>
          <p:cNvSpPr txBox="1">
            <a:spLocks noChangeArrowheads="1"/>
          </p:cNvSpPr>
          <p:nvPr/>
        </p:nvSpPr>
        <p:spPr bwMode="auto">
          <a:xfrm>
            <a:off x="3473450" y="2479675"/>
            <a:ext cx="1071563" cy="1570038"/>
          </a:xfrm>
          <a:prstGeom prst="rect">
            <a:avLst/>
          </a:prstGeom>
          <a:solidFill>
            <a:srgbClr val="C0504D">
              <a:alpha val="5294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t> </a:t>
            </a:r>
          </a:p>
          <a:p>
            <a:pPr eaLnBrk="1" hangingPunct="1"/>
            <a:endParaRPr lang="en-US"/>
          </a:p>
          <a:p>
            <a:pPr eaLnBrk="1" hangingPunct="1"/>
            <a:endParaRPr lang="en-US"/>
          </a:p>
          <a:p>
            <a:pPr eaLnBrk="1" hangingPunct="1"/>
            <a:endParaRPr lang="en-US"/>
          </a:p>
        </p:txBody>
      </p:sp>
      <p:sp>
        <p:nvSpPr>
          <p:cNvPr id="63496" name="TextBox 10"/>
          <p:cNvSpPr txBox="1">
            <a:spLocks noChangeArrowheads="1"/>
          </p:cNvSpPr>
          <p:nvPr/>
        </p:nvSpPr>
        <p:spPr bwMode="auto">
          <a:xfrm>
            <a:off x="588963" y="2989263"/>
            <a:ext cx="1071562" cy="1570037"/>
          </a:xfrm>
          <a:prstGeom prst="rect">
            <a:avLst/>
          </a:prstGeom>
          <a:solidFill>
            <a:srgbClr val="C0504D">
              <a:alpha val="5294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t> </a:t>
            </a:r>
          </a:p>
          <a:p>
            <a:pPr eaLnBrk="1" hangingPunct="1"/>
            <a:endParaRPr lang="en-US"/>
          </a:p>
          <a:p>
            <a:pPr eaLnBrk="1" hangingPunct="1"/>
            <a:endParaRPr lang="en-US"/>
          </a:p>
          <a:p>
            <a:pPr eaLnBrk="1" hangingPunct="1"/>
            <a:endParaRPr lang="en-US"/>
          </a:p>
        </p:txBody>
      </p:sp>
      <p:sp>
        <p:nvSpPr>
          <p:cNvPr id="63497" name="TextBox 11"/>
          <p:cNvSpPr txBox="1">
            <a:spLocks noChangeArrowheads="1"/>
          </p:cNvSpPr>
          <p:nvPr/>
        </p:nvSpPr>
        <p:spPr bwMode="auto">
          <a:xfrm>
            <a:off x="6105525" y="2533650"/>
            <a:ext cx="1071563" cy="1570038"/>
          </a:xfrm>
          <a:prstGeom prst="rect">
            <a:avLst/>
          </a:prstGeom>
          <a:solidFill>
            <a:srgbClr val="C0504D">
              <a:alpha val="5294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t> </a:t>
            </a:r>
          </a:p>
          <a:p>
            <a:pPr eaLnBrk="1" hangingPunct="1"/>
            <a:endParaRPr lang="en-US"/>
          </a:p>
          <a:p>
            <a:pPr eaLnBrk="1" hangingPunct="1"/>
            <a:endParaRPr lang="en-US"/>
          </a:p>
          <a:p>
            <a:pPr eaLnBrk="1" hangingPunct="1"/>
            <a:endParaRPr lang="en-US"/>
          </a:p>
        </p:txBody>
      </p:sp>
      <p:sp>
        <p:nvSpPr>
          <p:cNvPr id="63498" name="Rectangle 7"/>
          <p:cNvSpPr>
            <a:spLocks noChangeArrowheads="1"/>
          </p:cNvSpPr>
          <p:nvPr/>
        </p:nvSpPr>
        <p:spPr bwMode="auto">
          <a:xfrm>
            <a:off x="969963" y="4845050"/>
            <a:ext cx="75676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chemeClr val="tx2"/>
                </a:solidFill>
              </a:rPr>
              <a:t>Have Dr. R. sign </a:t>
            </a:r>
            <a:r>
              <a:rPr lang="en-US" b="1">
                <a:solidFill>
                  <a:srgbClr val="FF0000"/>
                </a:solidFill>
              </a:rPr>
              <a:t>individual</a:t>
            </a:r>
            <a:r>
              <a:rPr lang="en-US" b="1">
                <a:solidFill>
                  <a:schemeClr val="tx2"/>
                </a:solidFill>
              </a:rPr>
              <a:t> </a:t>
            </a:r>
            <a:r>
              <a:rPr lang="en-US">
                <a:solidFill>
                  <a:schemeClr val="tx2"/>
                </a:solidFill>
              </a:rPr>
              <a:t>forms before leaving lab today.</a:t>
            </a:r>
          </a:p>
          <a:p>
            <a:pPr algn="ctr"/>
            <a:endParaRPr lang="en-US">
              <a:solidFill>
                <a:schemeClr val="tx2"/>
              </a:solidFill>
            </a:endParaRPr>
          </a:p>
          <a:p>
            <a:pPr algn="ctr"/>
            <a:r>
              <a:rPr lang="en-US">
                <a:solidFill>
                  <a:schemeClr val="tx2"/>
                </a:solidFill>
              </a:rPr>
              <a:t>Only your measurement data is due to be signed today.</a:t>
            </a:r>
          </a:p>
          <a:p>
            <a:pPr algn="ctr"/>
            <a:r>
              <a:rPr lang="en-US">
                <a:solidFill>
                  <a:schemeClr val="tx2"/>
                </a:solidFill>
              </a:rPr>
              <a:t>Conversions and calculations due next lab.</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Title 1"/>
          <p:cNvSpPr txBox="1">
            <a:spLocks/>
          </p:cNvSpPr>
          <p:nvPr/>
        </p:nvSpPr>
        <p:spPr bwMode="auto">
          <a:xfrm>
            <a:off x="596900" y="1336675"/>
            <a:ext cx="3054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Example of an acceptable set of student data, conversions, and calculations. </a:t>
            </a:r>
            <a:br>
              <a:rPr lang="en-US" sz="3200">
                <a:solidFill>
                  <a:schemeClr val="tx2"/>
                </a:solidFill>
              </a:rPr>
            </a:br>
            <a:r>
              <a:rPr lang="en-US" sz="3200">
                <a:solidFill>
                  <a:schemeClr val="tx2"/>
                </a:solidFill>
              </a:rPr>
              <a:t>DO NOT COPY.</a:t>
            </a:r>
            <a:br>
              <a:rPr lang="en-US" sz="3200">
                <a:solidFill>
                  <a:schemeClr val="tx2"/>
                </a:solidFill>
              </a:rPr>
            </a:br>
            <a:r>
              <a:rPr lang="en-US" sz="3200">
                <a:solidFill>
                  <a:schemeClr val="tx2"/>
                </a:solidFill>
              </a:rPr>
              <a:t> </a:t>
            </a:r>
            <a:r>
              <a:rPr lang="en-US" sz="3200" b="1" i="1">
                <a:solidFill>
                  <a:srgbClr val="FF0000"/>
                </a:solidFill>
              </a:rPr>
              <a:t>Use as a guide.</a:t>
            </a:r>
          </a:p>
        </p:txBody>
      </p:sp>
      <p:sp>
        <p:nvSpPr>
          <p:cNvPr id="64515" name="Title 1"/>
          <p:cNvSpPr txBox="1">
            <a:spLocks/>
          </p:cNvSpPr>
          <p:nvPr/>
        </p:nvSpPr>
        <p:spPr bwMode="auto">
          <a:xfrm>
            <a:off x="93663" y="377825"/>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3200">
                <a:solidFill>
                  <a:schemeClr val="tx2"/>
                </a:solidFill>
              </a:rPr>
              <a:t>Exp. 1 – Metric Measurement</a:t>
            </a:r>
          </a:p>
        </p:txBody>
      </p:sp>
      <p:pic>
        <p:nvPicPr>
          <p:cNvPr id="64516" name="Picture 8" descr="Screen Shot 2018-01-25 at 5.15.0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0375" y="1123950"/>
            <a:ext cx="3444875"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13" descr="Screen Shot 2018-01-25 at 5.15.2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9025" y="4568825"/>
            <a:ext cx="51816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5538" name="Picture 3" descr="Math &amp; Measurements-WKS.f18.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78038" y="349250"/>
            <a:ext cx="4695825" cy="60785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5539" name="Rectangle 4"/>
          <p:cNvSpPr>
            <a:spLocks noChangeArrowheads="1"/>
          </p:cNvSpPr>
          <p:nvPr/>
        </p:nvSpPr>
        <p:spPr bwMode="auto">
          <a:xfrm>
            <a:off x="920750" y="5160963"/>
            <a:ext cx="6940550" cy="1262062"/>
          </a:xfrm>
          <a:prstGeom prst="rect">
            <a:avLst/>
          </a:prstGeom>
          <a:solidFill>
            <a:schemeClr val="bg1"/>
          </a:solidFill>
          <a:ln w="9525">
            <a:solidFill>
              <a:schemeClr val="tx1"/>
            </a:solidFill>
            <a:miter lim="800000"/>
            <a:headEnd/>
            <a:tailEnd/>
          </a:ln>
        </p:spPr>
        <p:txBody>
          <a:bodyPr>
            <a:spAutoFit/>
          </a:bodyPr>
          <a:lstStyle/>
          <a:p>
            <a:pPr marL="514350" indent="-514350" algn="ctr"/>
            <a:r>
              <a:rPr lang="en-US" sz="2000">
                <a:solidFill>
                  <a:srgbClr val="000000"/>
                </a:solidFill>
              </a:rPr>
              <a:t>Worksheet (Handout): </a:t>
            </a:r>
            <a:r>
              <a:rPr lang="en-US" sz="2000">
                <a:solidFill>
                  <a:srgbClr val="FF0000"/>
                </a:solidFill>
              </a:rPr>
              <a:t>Due next lab. </a:t>
            </a:r>
            <a:r>
              <a:rPr lang="en-US" sz="2000">
                <a:solidFill>
                  <a:srgbClr val="000000"/>
                </a:solidFill>
              </a:rPr>
              <a:t>Collaboration is encouraged. </a:t>
            </a:r>
            <a:br>
              <a:rPr lang="en-US" sz="2000">
                <a:solidFill>
                  <a:srgbClr val="000000"/>
                </a:solidFill>
              </a:rPr>
            </a:br>
            <a:r>
              <a:rPr lang="en-US" sz="2000">
                <a:solidFill>
                  <a:srgbClr val="000000"/>
                </a:solidFill>
              </a:rPr>
              <a:t>Turn in one with the names of all contributors.</a:t>
            </a:r>
          </a:p>
          <a:p>
            <a:pPr marL="514350" indent="-514350" algn="ctr"/>
            <a:r>
              <a:rPr lang="en-US" sz="1800">
                <a:solidFill>
                  <a:srgbClr val="000000"/>
                </a:solidFill>
                <a:hlinkClick r:id="rId3"/>
              </a:rPr>
              <a:t>http://chemconnections.org/general/chem108/Math%20%26%20Measurements-WKS.f18.pdf</a:t>
            </a:r>
            <a:endParaRPr lang="en-US" sz="1800">
              <a:solidFill>
                <a:srgbClr val="000000"/>
              </a:solidFill>
            </a:endParaRP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6562" name="Picture 7" descr="WKS Unit Conversion - Dimensional A.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2638" y="258763"/>
            <a:ext cx="4835525" cy="6259512"/>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66563" name="Rectangle 8"/>
          <p:cNvSpPr>
            <a:spLocks noChangeArrowheads="1"/>
          </p:cNvSpPr>
          <p:nvPr/>
        </p:nvSpPr>
        <p:spPr bwMode="auto">
          <a:xfrm>
            <a:off x="958850" y="3800475"/>
            <a:ext cx="6669088" cy="1262063"/>
          </a:xfrm>
          <a:prstGeom prst="rect">
            <a:avLst/>
          </a:prstGeom>
          <a:solidFill>
            <a:schemeClr val="bg1"/>
          </a:solidFill>
          <a:ln w="9525">
            <a:solidFill>
              <a:schemeClr val="tx1"/>
            </a:solidFill>
            <a:miter lim="800000"/>
            <a:headEnd/>
            <a:tailEnd/>
          </a:ln>
        </p:spPr>
        <p:txBody>
          <a:bodyPr>
            <a:spAutoFit/>
          </a:bodyPr>
          <a:lstStyle/>
          <a:p>
            <a:pPr marL="514350" indent="-514350" algn="ctr"/>
            <a:r>
              <a:rPr lang="en-US" sz="2000">
                <a:solidFill>
                  <a:srgbClr val="FF0000"/>
                </a:solidFill>
              </a:rPr>
              <a:t>OPTIONAL: </a:t>
            </a:r>
            <a:r>
              <a:rPr lang="en-US" sz="2000">
                <a:solidFill>
                  <a:srgbClr val="000000"/>
                </a:solidFill>
              </a:rPr>
              <a:t>Chem 120, General Chemistry Level</a:t>
            </a:r>
          </a:p>
          <a:p>
            <a:pPr marL="514350" indent="-514350" algn="ctr"/>
            <a:r>
              <a:rPr lang="en-US" sz="2000">
                <a:solidFill>
                  <a:srgbClr val="000000"/>
                </a:solidFill>
              </a:rPr>
              <a:t>Workshop/ Worksheet (Handout) </a:t>
            </a:r>
            <a:r>
              <a:rPr lang="en-US" sz="1800">
                <a:solidFill>
                  <a:srgbClr val="000000"/>
                </a:solidFill>
                <a:hlinkClick r:id="rId3"/>
              </a:rPr>
              <a:t>http://chemconnections.org/general/chem108/WKS%20Unit%20Conversion%20-%20Dimensional%20A.pdf</a:t>
            </a:r>
            <a:endParaRPr lang="en-US" sz="1800">
              <a:solidFill>
                <a:srgbClr val="000000"/>
              </a:solidFill>
            </a:endParaRPr>
          </a:p>
        </p:txBody>
      </p:sp>
      <p:sp>
        <p:nvSpPr>
          <p:cNvPr id="66564" name="Rectangle 9"/>
          <p:cNvSpPr>
            <a:spLocks noChangeArrowheads="1"/>
          </p:cNvSpPr>
          <p:nvPr/>
        </p:nvSpPr>
        <p:spPr bwMode="auto">
          <a:xfrm>
            <a:off x="2155825" y="5135563"/>
            <a:ext cx="4572000" cy="101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Answers will not be provided; see Dr. R. with any questions after attempting the Worksheet</a:t>
            </a:r>
            <a:r>
              <a:rPr lang="ja-JP" altLang="en-US" sz="2000"/>
              <a:t>’</a:t>
            </a:r>
            <a:r>
              <a:rPr lang="en-US" sz="2000"/>
              <a:t>s problems </a:t>
            </a:r>
          </a:p>
        </p:txBody>
      </p:sp>
    </p:spTree>
  </p:cSld>
  <p:clrMapOvr>
    <a:masterClrMapping/>
  </p:clrMapOvr>
  <p:transition xmlns:p14="http://schemas.microsoft.com/office/powerpoint/2010/main">
    <p:random/>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a:themeElements>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untitled 1">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untitled 1">
      <a:majorFont>
        <a:latin typeface="Times"/>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2"/>
            </a:solidFill>
            <a:effectLst>
              <a:outerShdw blurRad="38100" dist="38100" dir="2700000" algn="tl">
                <a:srgbClr val="000000">
                  <a:alpha val="43137"/>
                </a:srgbClr>
              </a:outerShdw>
            </a:effectLst>
            <a:latin typeface="Helvetica" pitchFamily="-8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2"/>
            </a:solidFill>
            <a:effectLst>
              <a:outerShdw blurRad="38100" dist="38100" dir="2700000" algn="tl">
                <a:srgbClr val="000000">
                  <a:alpha val="43137"/>
                </a:srgbClr>
              </a:outerShdw>
            </a:effectLst>
            <a:latin typeface="Helvetica" pitchFamily="-84"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76464</TotalTime>
  <Words>977</Words>
  <Application>Microsoft Macintosh PowerPoint</Application>
  <PresentationFormat>On-screen Show (4:3)</PresentationFormat>
  <Paragraphs>168</Paragraphs>
  <Slides>28</Slides>
  <Notes>18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28</vt:i4>
      </vt:variant>
    </vt:vector>
  </HeadingPairs>
  <TitlesOfParts>
    <vt:vector size="40" baseType="lpstr">
      <vt:lpstr>Times</vt:lpstr>
      <vt:lpstr>ＭＳ Ｐゴシック</vt:lpstr>
      <vt:lpstr>Arial</vt:lpstr>
      <vt:lpstr>Calibri</vt:lpstr>
      <vt:lpstr>Helvetica</vt:lpstr>
      <vt:lpstr>Symbol</vt:lpstr>
      <vt:lpstr>Monotype Sorts</vt:lpstr>
      <vt:lpstr>Wingdings</vt:lpstr>
      <vt:lpstr>Santa Fe LET</vt:lpstr>
      <vt:lpstr>Chalkduster</vt:lpstr>
      <vt:lpstr>Blank</vt:lpstr>
      <vt:lpstr>untitled 1</vt:lpstr>
      <vt:lpstr>PowerPoint Presentation</vt:lpstr>
      <vt:lpstr>PowerPoint Presentation</vt:lpstr>
      <vt:lpstr>PowerPoint Presentation</vt:lpstr>
      <vt:lpstr>PowerPoint Presentation</vt:lpstr>
      <vt:lpstr>Doing: Lab Experiments Metric Measurement [Experiment #1]   Background &amp; Preparation [Graded Guiding Questions]</vt:lpstr>
      <vt:lpstr>Doing: Lab Experiments Metric Measurement [Experiment #1]  (Course/ Lab Manual pp. 9-11; pp. 12-15 [Report Form])</vt:lpstr>
      <vt:lpstr>Doing: Lab Experiments Metric Measurement [Experiment #1]  (Course/ Lab Manual pp. 9-11; pp. 12-15 [Report Form])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
  <cp:keywords/>
  <dc:description/>
  <cp:lastModifiedBy>Ron Rusay</cp:lastModifiedBy>
  <cp:revision>1473</cp:revision>
  <cp:lastPrinted>2018-09-07T17:05:03Z</cp:lastPrinted>
  <dcterms:created xsi:type="dcterms:W3CDTF">2018-09-06T16:52:11Z</dcterms:created>
  <dcterms:modified xsi:type="dcterms:W3CDTF">2019-01-18T22:26:05Z</dcterms:modified>
  <cp:category/>
</cp:coreProperties>
</file>